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18288000" cy="10287000"/>
  <p:notesSz cx="6858000" cy="9144000"/>
  <p:embeddedFontLst>
    <p:embeddedFont>
      <p:font typeface="Arita Buri Bold Bold" panose="020B0604020202020204" charset="-128"/>
      <p:regular r:id="rId81"/>
    </p:embeddedFont>
    <p:embeddedFont>
      <p:font typeface="HK Grotesk Medium Bold" panose="020B0604020202020204" charset="0"/>
      <p:regular r:id="rId82"/>
    </p:embeddedFont>
    <p:embeddedFont>
      <p:font typeface="Arimo Bold" panose="020B0604020202020204" charset="0"/>
      <p:regular r:id="rId83"/>
    </p:embeddedFont>
    <p:embeddedFont>
      <p:font typeface="Arita Buri Bold" panose="020B0604020202020204" charset="-127"/>
      <p:regular r:id="rId84"/>
    </p:embeddedFont>
    <p:embeddedFont>
      <p:font typeface="Calibri" panose="020F0502020204030204" pitchFamily="34" charset="0"/>
      <p:regular r:id="rId85"/>
      <p:bold r:id="rId86"/>
      <p:italic r:id="rId87"/>
      <p:boldItalic r:id="rId88"/>
    </p:embeddedFont>
    <p:embeddedFont>
      <p:font typeface="Ubuntu Bold" panose="020B0604020202020204" charset="0"/>
      <p:regular r:id="rId89"/>
    </p:embeddedFont>
    <p:embeddedFont>
      <p:font typeface="HK Grotesk Medium" panose="020B0604020202020204" charset="0"/>
      <p:regular r:id="rId90"/>
    </p:embeddedFont>
    <p:embeddedFont>
      <p:font typeface="Open Sans Bold" panose="020B0604020202020204" charset="0"/>
      <p:regular r:id="rId91"/>
    </p:embeddedFont>
    <p:embeddedFont>
      <p:font typeface="DM Sans" panose="020B0604020202020204" charset="0"/>
      <p:regular r:id="rId92"/>
    </p:embeddedFont>
    <p:embeddedFont>
      <p:font typeface="HK Grotesk Light" panose="020B0604020202020204" charset="0"/>
      <p:regular r:id="rId93"/>
    </p:embeddedFont>
    <p:embeddedFont>
      <p:font typeface="Arita Buri Light" panose="020B0604020202020204" charset="-127"/>
      <p:regular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CRISP-DM is a systematic framework that divides the project into six key phases—Business Understanding, Data Understanding, Data Preparation, Modeling, Evaluation, and Deployment—ensuring that each step is thoroughly addressed and directly aligned with the project’s objectives.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satisfaction.Customer churn refers to the phenomenon where customers stop using a company's products or services. It is a critical metric for businesses as high churn rates can significantly impact profitability and growth. Retaining existing customers is often more cost-effective than acquiring new ones, with studies indicating that the cost of acquiring a new customer can be 5–7 times higher than retaining an existing one. Therefore, predicting churn allows companies to identify at-risk customers and implement targeted retention strategies to reduce revenue loss and improve customer satisfaction.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hyperlink" Target="https://www.canva.com/design/DAGTeFuuLt4/OaRumJerE9ijqzLC0lRbXg/edit?utm_content=DAGTeFuuLt4&amp;utm_campaign=designshare&amp;utm_medium=link2&amp;utm_source=sharebutton" TargetMode="Externa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85.sv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4429361" y="198588"/>
            <a:ext cx="3392770" cy="1660225"/>
          </a:xfrm>
          <a:custGeom>
            <a:avLst/>
            <a:gdLst/>
            <a:ahLst/>
            <a:cxnLst/>
            <a:rect l="l" t="t" r="r" b="b"/>
            <a:pathLst>
              <a:path w="3392770" h="1660225">
                <a:moveTo>
                  <a:pt x="0" y="0"/>
                </a:moveTo>
                <a:lnTo>
                  <a:pt x="3392770" y="0"/>
                </a:lnTo>
                <a:lnTo>
                  <a:pt x="3392770" y="1660224"/>
                </a:lnTo>
                <a:lnTo>
                  <a:pt x="0" y="1660224"/>
                </a:lnTo>
                <a:lnTo>
                  <a:pt x="0" y="0"/>
                </a:lnTo>
                <a:close/>
              </a:path>
            </a:pathLst>
          </a:custGeom>
          <a:blipFill>
            <a:blip r:embed="rId2"/>
            <a:stretch>
              <a:fillRect t="-54384" r="-2295" b="-54662"/>
            </a:stretch>
          </a:blipFill>
        </p:spPr>
      </p:sp>
      <p:sp>
        <p:nvSpPr>
          <p:cNvPr id="3" name="Freeform 3"/>
          <p:cNvSpPr/>
          <p:nvPr/>
        </p:nvSpPr>
        <p:spPr>
          <a:xfrm>
            <a:off x="10045257" y="2416659"/>
            <a:ext cx="8294823" cy="5529882"/>
          </a:xfrm>
          <a:custGeom>
            <a:avLst/>
            <a:gdLst/>
            <a:ahLst/>
            <a:cxnLst/>
            <a:rect l="l" t="t" r="r" b="b"/>
            <a:pathLst>
              <a:path w="8294823" h="5529882">
                <a:moveTo>
                  <a:pt x="0" y="0"/>
                </a:moveTo>
                <a:lnTo>
                  <a:pt x="8294823" y="0"/>
                </a:lnTo>
                <a:lnTo>
                  <a:pt x="8294823" y="5529882"/>
                </a:lnTo>
                <a:lnTo>
                  <a:pt x="0" y="5529882"/>
                </a:lnTo>
                <a:lnTo>
                  <a:pt x="0" y="0"/>
                </a:lnTo>
                <a:close/>
              </a:path>
            </a:pathLst>
          </a:custGeom>
          <a:blipFill>
            <a:blip r:embed="rId3"/>
            <a:stretch>
              <a:fillRect/>
            </a:stretch>
          </a:blipFill>
        </p:spPr>
      </p:sp>
      <p:sp>
        <p:nvSpPr>
          <p:cNvPr id="4" name="TextBox 4"/>
          <p:cNvSpPr txBox="1"/>
          <p:nvPr/>
        </p:nvSpPr>
        <p:spPr>
          <a:xfrm>
            <a:off x="18682" y="4250489"/>
            <a:ext cx="10026575" cy="2532258"/>
          </a:xfrm>
          <a:prstGeom prst="rect">
            <a:avLst/>
          </a:prstGeom>
        </p:spPr>
        <p:txBody>
          <a:bodyPr lIns="0" tIns="0" rIns="0" bIns="0" rtlCol="0" anchor="t">
            <a:spAutoFit/>
          </a:bodyPr>
          <a:lstStyle/>
          <a:p>
            <a:pPr algn="l">
              <a:lnSpc>
                <a:spcPts val="9476"/>
              </a:lnSpc>
            </a:pPr>
            <a:r>
              <a:rPr lang="en-US" sz="9200" spc="-92">
                <a:solidFill>
                  <a:srgbClr val="17589D"/>
                </a:solidFill>
                <a:latin typeface="Arita Buri Bold"/>
                <a:ea typeface="Arita Buri Bold"/>
                <a:cs typeface="Arita Buri Bold"/>
                <a:sym typeface="Arita Buri Bold"/>
              </a:rPr>
              <a:t>Customer Churn  in Telecom Sector</a:t>
            </a:r>
          </a:p>
        </p:txBody>
      </p:sp>
      <p:sp>
        <p:nvSpPr>
          <p:cNvPr id="5" name="TextBox 5"/>
          <p:cNvSpPr txBox="1"/>
          <p:nvPr/>
        </p:nvSpPr>
        <p:spPr>
          <a:xfrm>
            <a:off x="16125746" y="9812656"/>
            <a:ext cx="2343308" cy="474344"/>
          </a:xfrm>
          <a:prstGeom prst="rect">
            <a:avLst/>
          </a:prstGeom>
        </p:spPr>
        <p:txBody>
          <a:bodyPr lIns="0" tIns="0" rIns="0" bIns="0" rtlCol="0" anchor="t">
            <a:spAutoFit/>
          </a:bodyPr>
          <a:lstStyle/>
          <a:p>
            <a:pPr marL="0" lvl="0" indent="0" algn="l">
              <a:lnSpc>
                <a:spcPts val="3780"/>
              </a:lnSpc>
            </a:pPr>
            <a:r>
              <a:rPr lang="en-US" sz="2700" b="1" spc="108">
                <a:solidFill>
                  <a:srgbClr val="09427D"/>
                </a:solidFill>
                <a:latin typeface="Arita Buri Bold"/>
                <a:ea typeface="Arita Buri Bold"/>
                <a:cs typeface="Arita Buri Bold"/>
                <a:sym typeface="Arita Buri Bold"/>
              </a:rPr>
              <a:t>16-12-2024</a:t>
            </a:r>
          </a:p>
        </p:txBody>
      </p:sp>
      <p:grpSp>
        <p:nvGrpSpPr>
          <p:cNvPr id="6" name="Group 6"/>
          <p:cNvGrpSpPr/>
          <p:nvPr/>
        </p:nvGrpSpPr>
        <p:grpSpPr>
          <a:xfrm>
            <a:off x="-4342053" y="-6436577"/>
            <a:ext cx="9704510" cy="9293036"/>
            <a:chOff x="0" y="0"/>
            <a:chExt cx="12939347" cy="12390714"/>
          </a:xfrm>
        </p:grpSpPr>
        <p:sp>
          <p:nvSpPr>
            <p:cNvPr id="7" name="Freeform 7"/>
            <p:cNvSpPr/>
            <p:nvPr/>
          </p:nvSpPr>
          <p:spPr>
            <a:xfrm rot="857373">
              <a:off x="2050870" y="929271"/>
              <a:ext cx="8837607" cy="10432608"/>
            </a:xfrm>
            <a:custGeom>
              <a:avLst/>
              <a:gdLst/>
              <a:ahLst/>
              <a:cxnLst/>
              <a:rect l="l" t="t" r="r" b="b"/>
              <a:pathLst>
                <a:path w="8837607" h="10432608">
                  <a:moveTo>
                    <a:pt x="0" y="0"/>
                  </a:moveTo>
                  <a:lnTo>
                    <a:pt x="8837607" y="0"/>
                  </a:lnTo>
                  <a:lnTo>
                    <a:pt x="8837607" y="10432609"/>
                  </a:lnTo>
                  <a:lnTo>
                    <a:pt x="0" y="104326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6691162">
              <a:off x="2053537" y="1156988"/>
              <a:ext cx="8832273" cy="10426311"/>
            </a:xfrm>
            <a:custGeom>
              <a:avLst/>
              <a:gdLst/>
              <a:ahLst/>
              <a:cxnLst/>
              <a:rect l="l" t="t" r="r" b="b"/>
              <a:pathLst>
                <a:path w="8832273" h="10426311">
                  <a:moveTo>
                    <a:pt x="0" y="0"/>
                  </a:moveTo>
                  <a:lnTo>
                    <a:pt x="8832273" y="0"/>
                  </a:lnTo>
                  <a:lnTo>
                    <a:pt x="8832273" y="10426311"/>
                  </a:lnTo>
                  <a:lnTo>
                    <a:pt x="0" y="1042631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sp>
        <p:nvSpPr>
          <p:cNvPr id="9" name="TextBox 9"/>
          <p:cNvSpPr txBox="1"/>
          <p:nvPr/>
        </p:nvSpPr>
        <p:spPr>
          <a:xfrm>
            <a:off x="178363" y="9777096"/>
            <a:ext cx="4126941" cy="509904"/>
          </a:xfrm>
          <a:prstGeom prst="rect">
            <a:avLst/>
          </a:prstGeom>
        </p:spPr>
        <p:txBody>
          <a:bodyPr lIns="0" tIns="0" rIns="0" bIns="0" rtlCol="0" anchor="t">
            <a:spAutoFit/>
          </a:bodyPr>
          <a:lstStyle/>
          <a:p>
            <a:pPr marL="0" lvl="0" indent="0" algn="l">
              <a:lnSpc>
                <a:spcPts val="3920"/>
              </a:lnSpc>
            </a:pPr>
            <a:r>
              <a:rPr lang="en-US" sz="2800" b="1" spc="112">
                <a:solidFill>
                  <a:srgbClr val="09427D"/>
                </a:solidFill>
                <a:latin typeface="Arita Buri Bold"/>
                <a:ea typeface="Arita Buri Bold"/>
                <a:cs typeface="Arita Buri Bold"/>
                <a:sym typeface="Arita Buri Bold"/>
              </a:rPr>
              <a:t>Class:4DS6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1028700" y="3239078"/>
            <a:ext cx="7778048" cy="2308394"/>
          </a:xfrm>
          <a:prstGeom prst="rect">
            <a:avLst/>
          </a:prstGeom>
        </p:spPr>
        <p:txBody>
          <a:bodyPr lIns="0" tIns="0" rIns="0" bIns="0" rtlCol="0" anchor="t">
            <a:spAutoFit/>
          </a:bodyPr>
          <a:lstStyle/>
          <a:p>
            <a:pPr marL="0" lvl="0" indent="0" algn="l">
              <a:lnSpc>
                <a:spcPts val="8799"/>
              </a:lnSpc>
            </a:pPr>
            <a:r>
              <a:rPr lang="en-US" sz="7999">
                <a:solidFill>
                  <a:srgbClr val="FFFFFF"/>
                </a:solidFill>
                <a:latin typeface="Arita Buri Bold"/>
                <a:ea typeface="Arita Buri Bold"/>
                <a:cs typeface="Arita Buri Bold"/>
                <a:sym typeface="Arita Buri Bold"/>
              </a:rPr>
              <a:t>Data Understanding</a:t>
            </a:r>
          </a:p>
        </p:txBody>
      </p:sp>
      <p:sp>
        <p:nvSpPr>
          <p:cNvPr id="3" name="Freeform 3">
            <a:extLst>
              <a:ext uri="{C183D7F6-B498-43B3-948B-1728B52AA6E4}">
                <adec:decorative xmlns:adec="http://schemas.microsoft.com/office/drawing/2017/decorative" xmlns="" val="1"/>
              </a:ext>
            </a:extLst>
          </p:cNvPr>
          <p:cNvSpPr/>
          <p:nvPr/>
        </p:nvSpPr>
        <p:spPr>
          <a:xfrm rot="1112919">
            <a:off x="9774564" y="1736466"/>
            <a:ext cx="6968473" cy="7222712"/>
          </a:xfrm>
          <a:custGeom>
            <a:avLst/>
            <a:gdLst/>
            <a:ahLst/>
            <a:cxnLst/>
            <a:rect l="l" t="t" r="r" b="b"/>
            <a:pathLst>
              <a:path w="6968473" h="7222712">
                <a:moveTo>
                  <a:pt x="0" y="0"/>
                </a:moveTo>
                <a:lnTo>
                  <a:pt x="6968472" y="0"/>
                </a:lnTo>
                <a:lnTo>
                  <a:pt x="6968472" y="7222712"/>
                </a:lnTo>
                <a:lnTo>
                  <a:pt x="0" y="7222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descr="a conceptual graphic of people having an idea"/>
          <p:cNvSpPr/>
          <p:nvPr/>
        </p:nvSpPr>
        <p:spPr>
          <a:xfrm>
            <a:off x="9602212" y="1911062"/>
            <a:ext cx="7256025" cy="6873519"/>
          </a:xfrm>
          <a:custGeom>
            <a:avLst/>
            <a:gdLst/>
            <a:ahLst/>
            <a:cxnLst/>
            <a:rect l="l" t="t" r="r" b="b"/>
            <a:pathLst>
              <a:path w="7256025" h="6873519">
                <a:moveTo>
                  <a:pt x="0" y="0"/>
                </a:moveTo>
                <a:lnTo>
                  <a:pt x="7256026" y="0"/>
                </a:lnTo>
                <a:lnTo>
                  <a:pt x="7256026" y="6873520"/>
                </a:lnTo>
                <a:lnTo>
                  <a:pt x="0" y="6873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525113" y="2965228"/>
            <a:ext cx="17237775" cy="5128238"/>
          </a:xfrm>
          <a:custGeom>
            <a:avLst/>
            <a:gdLst/>
            <a:ahLst/>
            <a:cxnLst/>
            <a:rect l="l" t="t" r="r" b="b"/>
            <a:pathLst>
              <a:path w="17237775" h="5128238">
                <a:moveTo>
                  <a:pt x="0" y="0"/>
                </a:moveTo>
                <a:lnTo>
                  <a:pt x="17237774" y="0"/>
                </a:lnTo>
                <a:lnTo>
                  <a:pt x="17237774" y="5128238"/>
                </a:lnTo>
                <a:lnTo>
                  <a:pt x="0" y="5128238"/>
                </a:lnTo>
                <a:lnTo>
                  <a:pt x="0" y="0"/>
                </a:lnTo>
                <a:close/>
              </a:path>
            </a:pathLst>
          </a:custGeom>
          <a:blipFill>
            <a:blip r:embed="rId3"/>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11</a:t>
            </a:r>
          </a:p>
        </p:txBody>
      </p:sp>
      <p:grpSp>
        <p:nvGrpSpPr>
          <p:cNvPr id="4" name="Group 4"/>
          <p:cNvGrpSpPr/>
          <p:nvPr/>
        </p:nvGrpSpPr>
        <p:grpSpPr>
          <a:xfrm>
            <a:off x="1229205" y="537421"/>
            <a:ext cx="16103140" cy="1993229"/>
            <a:chOff x="0" y="0"/>
            <a:chExt cx="21470854" cy="2657638"/>
          </a:xfrm>
        </p:grpSpPr>
        <p:sp>
          <p:nvSpPr>
            <p:cNvPr id="5" name="TextBox 5"/>
            <p:cNvSpPr txBox="1"/>
            <p:nvPr/>
          </p:nvSpPr>
          <p:spPr>
            <a:xfrm>
              <a:off x="0" y="9525"/>
              <a:ext cx="21470854" cy="1611842"/>
            </a:xfrm>
            <a:prstGeom prst="rect">
              <a:avLst/>
            </a:prstGeom>
          </p:spPr>
          <p:txBody>
            <a:bodyPr lIns="0" tIns="0" rIns="0" bIns="0" rtlCol="0" anchor="t">
              <a:spAutoFit/>
            </a:bodyPr>
            <a:lstStyle/>
            <a:p>
              <a:pPr marL="0" lvl="0" indent="0" algn="ctr">
                <a:lnSpc>
                  <a:spcPts val="8800"/>
                </a:lnSpc>
              </a:pPr>
              <a:r>
                <a:rPr lang="en-US" sz="8000">
                  <a:solidFill>
                    <a:srgbClr val="09427D"/>
                  </a:solidFill>
                  <a:latin typeface="Arita Buri Bold"/>
                  <a:ea typeface="Arita Buri Bold"/>
                  <a:cs typeface="Arita Buri Bold"/>
                  <a:sym typeface="Arita Buri Bold"/>
                </a:rPr>
                <a:t>Data Snippet</a:t>
              </a:r>
            </a:p>
          </p:txBody>
        </p:sp>
        <p:sp>
          <p:nvSpPr>
            <p:cNvPr id="6" name="TextBox 6"/>
            <p:cNvSpPr txBox="1"/>
            <p:nvPr/>
          </p:nvSpPr>
          <p:spPr>
            <a:xfrm>
              <a:off x="626459" y="2031865"/>
              <a:ext cx="20217936" cy="625774"/>
            </a:xfrm>
            <a:prstGeom prst="rect">
              <a:avLst/>
            </a:prstGeom>
          </p:spPr>
          <p:txBody>
            <a:bodyPr lIns="0" tIns="0" rIns="0" bIns="0" rtlCol="0" anchor="t">
              <a:spAutoFit/>
            </a:bodyPr>
            <a:lstStyle/>
            <a:p>
              <a:pPr marL="0" lvl="0" indent="0" algn="ctr">
                <a:lnSpc>
                  <a:spcPts val="391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229205" y="537421"/>
            <a:ext cx="16103140" cy="1993229"/>
            <a:chOff x="0" y="0"/>
            <a:chExt cx="21470854" cy="2657638"/>
          </a:xfrm>
        </p:grpSpPr>
        <p:sp>
          <p:nvSpPr>
            <p:cNvPr id="3" name="TextBox 3"/>
            <p:cNvSpPr txBox="1"/>
            <p:nvPr/>
          </p:nvSpPr>
          <p:spPr>
            <a:xfrm>
              <a:off x="0" y="9525"/>
              <a:ext cx="21470854" cy="1611842"/>
            </a:xfrm>
            <a:prstGeom prst="rect">
              <a:avLst/>
            </a:prstGeom>
          </p:spPr>
          <p:txBody>
            <a:bodyPr lIns="0" tIns="0" rIns="0" bIns="0" rtlCol="0" anchor="t">
              <a:spAutoFit/>
            </a:bodyPr>
            <a:lstStyle/>
            <a:p>
              <a:pPr marL="0" lvl="0" indent="0" algn="ctr">
                <a:lnSpc>
                  <a:spcPts val="8800"/>
                </a:lnSpc>
              </a:pPr>
              <a:r>
                <a:rPr lang="en-US" sz="8000">
                  <a:solidFill>
                    <a:srgbClr val="09427D"/>
                  </a:solidFill>
                  <a:latin typeface="Arita Buri Bold"/>
                  <a:ea typeface="Arita Buri Bold"/>
                  <a:cs typeface="Arita Buri Bold"/>
                  <a:sym typeface="Arita Buri Bold"/>
                </a:rPr>
                <a:t>Understanding Variables</a:t>
              </a:r>
            </a:p>
          </p:txBody>
        </p:sp>
        <p:sp>
          <p:nvSpPr>
            <p:cNvPr id="4" name="TextBox 4"/>
            <p:cNvSpPr txBox="1"/>
            <p:nvPr/>
          </p:nvSpPr>
          <p:spPr>
            <a:xfrm>
              <a:off x="626459" y="2031865"/>
              <a:ext cx="20217936" cy="625774"/>
            </a:xfrm>
            <a:prstGeom prst="rect">
              <a:avLst/>
            </a:prstGeom>
          </p:spPr>
          <p:txBody>
            <a:bodyPr lIns="0" tIns="0" rIns="0" bIns="0" rtlCol="0" anchor="t">
              <a:spAutoFit/>
            </a:bodyPr>
            <a:lstStyle/>
            <a:p>
              <a:pPr marL="0" lvl="0" indent="0" algn="ctr">
                <a:lnSpc>
                  <a:spcPts val="3919"/>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12</a:t>
            </a:r>
          </a:p>
        </p:txBody>
      </p:sp>
      <p:sp>
        <p:nvSpPr>
          <p:cNvPr id="6" name="TextBox 6"/>
          <p:cNvSpPr txBox="1"/>
          <p:nvPr/>
        </p:nvSpPr>
        <p:spPr>
          <a:xfrm>
            <a:off x="4686010" y="3332950"/>
            <a:ext cx="10899018" cy="838200"/>
          </a:xfrm>
          <a:prstGeom prst="rect">
            <a:avLst/>
          </a:prstGeom>
        </p:spPr>
        <p:txBody>
          <a:bodyPr lIns="0" tIns="0" rIns="0" bIns="0" rtlCol="0" anchor="t">
            <a:spAutoFit/>
          </a:bodyPr>
          <a:lstStyle/>
          <a:p>
            <a:pPr algn="l">
              <a:lnSpc>
                <a:spcPts val="3359"/>
              </a:lnSpc>
            </a:pPr>
            <a:r>
              <a:rPr lang="en-US" sz="2799">
                <a:solidFill>
                  <a:srgbClr val="384655"/>
                </a:solidFill>
                <a:latin typeface="DM Sans"/>
                <a:ea typeface="DM Sans"/>
                <a:cs typeface="DM Sans"/>
                <a:sym typeface="DM Sans"/>
              </a:rPr>
              <a:t>These variables represent how customers interact with the telecom services, including their usage patterns and habits</a:t>
            </a:r>
          </a:p>
        </p:txBody>
      </p:sp>
      <p:sp>
        <p:nvSpPr>
          <p:cNvPr id="7" name="TextBox 7"/>
          <p:cNvSpPr txBox="1"/>
          <p:nvPr/>
        </p:nvSpPr>
        <p:spPr>
          <a:xfrm>
            <a:off x="4683056" y="2655025"/>
            <a:ext cx="6684375" cy="695325"/>
          </a:xfrm>
          <a:prstGeom prst="rect">
            <a:avLst/>
          </a:prstGeom>
        </p:spPr>
        <p:txBody>
          <a:bodyPr lIns="0" tIns="0" rIns="0" bIns="0" rtlCol="0" anchor="t">
            <a:spAutoFit/>
          </a:bodyPr>
          <a:lstStyle/>
          <a:p>
            <a:pPr algn="l">
              <a:lnSpc>
                <a:spcPts val="5280"/>
              </a:lnSpc>
            </a:pPr>
            <a:r>
              <a:rPr lang="en-US" sz="4400">
                <a:solidFill>
                  <a:srgbClr val="384655"/>
                </a:solidFill>
                <a:latin typeface="Arita Buri Bold"/>
                <a:ea typeface="Arita Buri Bold"/>
                <a:cs typeface="Arita Buri Bold"/>
                <a:sym typeface="Arita Buri Bold"/>
              </a:rPr>
              <a:t>Behavioral Variables</a:t>
            </a:r>
          </a:p>
        </p:txBody>
      </p:sp>
      <p:sp>
        <p:nvSpPr>
          <p:cNvPr id="8" name="TextBox 8"/>
          <p:cNvSpPr txBox="1"/>
          <p:nvPr/>
        </p:nvSpPr>
        <p:spPr>
          <a:xfrm>
            <a:off x="4688964" y="5510219"/>
            <a:ext cx="9662801" cy="838200"/>
          </a:xfrm>
          <a:prstGeom prst="rect">
            <a:avLst/>
          </a:prstGeom>
        </p:spPr>
        <p:txBody>
          <a:bodyPr lIns="0" tIns="0" rIns="0" bIns="0" rtlCol="0" anchor="t">
            <a:spAutoFit/>
          </a:bodyPr>
          <a:lstStyle/>
          <a:p>
            <a:pPr algn="l">
              <a:lnSpc>
                <a:spcPts val="3359"/>
              </a:lnSpc>
            </a:pPr>
            <a:r>
              <a:rPr lang="en-US" sz="2799">
                <a:solidFill>
                  <a:srgbClr val="384655"/>
                </a:solidFill>
                <a:latin typeface="DM Sans"/>
                <a:ea typeface="DM Sans"/>
                <a:cs typeface="DM Sans"/>
                <a:sym typeface="DM Sans"/>
              </a:rPr>
              <a:t>These variables reflect customer demographic information that can be used for segmentation and personalization</a:t>
            </a:r>
          </a:p>
        </p:txBody>
      </p:sp>
      <p:sp>
        <p:nvSpPr>
          <p:cNvPr id="9" name="TextBox 9"/>
          <p:cNvSpPr txBox="1"/>
          <p:nvPr/>
        </p:nvSpPr>
        <p:spPr>
          <a:xfrm>
            <a:off x="4686010" y="4832294"/>
            <a:ext cx="6969616" cy="695325"/>
          </a:xfrm>
          <a:prstGeom prst="rect">
            <a:avLst/>
          </a:prstGeom>
        </p:spPr>
        <p:txBody>
          <a:bodyPr lIns="0" tIns="0" rIns="0" bIns="0" rtlCol="0" anchor="t">
            <a:spAutoFit/>
          </a:bodyPr>
          <a:lstStyle/>
          <a:p>
            <a:pPr algn="l">
              <a:lnSpc>
                <a:spcPts val="5280"/>
              </a:lnSpc>
            </a:pPr>
            <a:r>
              <a:rPr lang="en-US" sz="4400">
                <a:solidFill>
                  <a:srgbClr val="384655"/>
                </a:solidFill>
                <a:latin typeface="Arita Buri Bold"/>
                <a:ea typeface="Arita Buri Bold"/>
                <a:cs typeface="Arita Buri Bold"/>
                <a:sym typeface="Arita Buri Bold"/>
              </a:rPr>
              <a:t>Demographic Variables</a:t>
            </a:r>
          </a:p>
        </p:txBody>
      </p:sp>
      <p:sp>
        <p:nvSpPr>
          <p:cNvPr id="10" name="TextBox 10"/>
          <p:cNvSpPr txBox="1"/>
          <p:nvPr/>
        </p:nvSpPr>
        <p:spPr>
          <a:xfrm>
            <a:off x="4686010" y="7714075"/>
            <a:ext cx="9817328" cy="1257300"/>
          </a:xfrm>
          <a:prstGeom prst="rect">
            <a:avLst/>
          </a:prstGeom>
        </p:spPr>
        <p:txBody>
          <a:bodyPr lIns="0" tIns="0" rIns="0" bIns="0" rtlCol="0" anchor="t">
            <a:spAutoFit/>
          </a:bodyPr>
          <a:lstStyle/>
          <a:p>
            <a:pPr algn="l">
              <a:lnSpc>
                <a:spcPts val="3359"/>
              </a:lnSpc>
            </a:pPr>
            <a:r>
              <a:rPr lang="en-US" sz="2799">
                <a:solidFill>
                  <a:srgbClr val="384655"/>
                </a:solidFill>
                <a:latin typeface="DM Sans"/>
                <a:ea typeface="DM Sans"/>
                <a:cs typeface="DM Sans"/>
                <a:sym typeface="DM Sans"/>
              </a:rPr>
              <a:t>These variables indicate the services that customers subscribe to, which may influence their satisfaction and likelihood of churn</a:t>
            </a:r>
          </a:p>
        </p:txBody>
      </p:sp>
      <p:sp>
        <p:nvSpPr>
          <p:cNvPr id="11" name="TextBox 11"/>
          <p:cNvSpPr txBox="1"/>
          <p:nvPr/>
        </p:nvSpPr>
        <p:spPr>
          <a:xfrm>
            <a:off x="4683056" y="7036150"/>
            <a:ext cx="8294133" cy="695325"/>
          </a:xfrm>
          <a:prstGeom prst="rect">
            <a:avLst/>
          </a:prstGeom>
        </p:spPr>
        <p:txBody>
          <a:bodyPr lIns="0" tIns="0" rIns="0" bIns="0" rtlCol="0" anchor="t">
            <a:spAutoFit/>
          </a:bodyPr>
          <a:lstStyle/>
          <a:p>
            <a:pPr algn="l">
              <a:lnSpc>
                <a:spcPts val="5280"/>
              </a:lnSpc>
            </a:pPr>
            <a:r>
              <a:rPr lang="en-US" sz="4400">
                <a:solidFill>
                  <a:srgbClr val="384655"/>
                </a:solidFill>
                <a:latin typeface="Arita Buri Bold"/>
                <a:ea typeface="Arita Buri Bold"/>
                <a:cs typeface="Arita Buri Bold"/>
                <a:sym typeface="Arita Buri Bold"/>
              </a:rPr>
              <a:t>Service Subscriptions</a:t>
            </a:r>
          </a:p>
        </p:txBody>
      </p:sp>
      <p:grpSp>
        <p:nvGrpSpPr>
          <p:cNvPr id="12" name="Group 12"/>
          <p:cNvGrpSpPr/>
          <p:nvPr/>
        </p:nvGrpSpPr>
        <p:grpSpPr>
          <a:xfrm>
            <a:off x="2976521" y="3332950"/>
            <a:ext cx="315450" cy="315450"/>
            <a:chOff x="0" y="0"/>
            <a:chExt cx="420600" cy="420600"/>
          </a:xfrm>
        </p:grpSpPr>
        <p:sp>
          <p:nvSpPr>
            <p:cNvPr id="13" name="Freeform 13"/>
            <p:cNvSpPr/>
            <p:nvPr/>
          </p:nvSpPr>
          <p:spPr>
            <a:xfrm>
              <a:off x="0" y="0"/>
              <a:ext cx="420624" cy="420624"/>
            </a:xfrm>
            <a:custGeom>
              <a:avLst/>
              <a:gdLst/>
              <a:ahLst/>
              <a:cxnLst/>
              <a:rect l="l" t="t" r="r" b="b"/>
              <a:pathLst>
                <a:path w="420624" h="420624">
                  <a:moveTo>
                    <a:pt x="0" y="210312"/>
                  </a:moveTo>
                  <a:cubicBezTo>
                    <a:pt x="0" y="94107"/>
                    <a:pt x="94107" y="0"/>
                    <a:pt x="210312" y="0"/>
                  </a:cubicBezTo>
                  <a:lnTo>
                    <a:pt x="210312" y="12700"/>
                  </a:lnTo>
                  <a:lnTo>
                    <a:pt x="210312" y="0"/>
                  </a:lnTo>
                  <a:cubicBezTo>
                    <a:pt x="326390" y="0"/>
                    <a:pt x="420624" y="94107"/>
                    <a:pt x="420624" y="210312"/>
                  </a:cubicBezTo>
                  <a:lnTo>
                    <a:pt x="407924" y="210312"/>
                  </a:lnTo>
                  <a:lnTo>
                    <a:pt x="420624" y="210312"/>
                  </a:lnTo>
                  <a:cubicBezTo>
                    <a:pt x="420624" y="326517"/>
                    <a:pt x="326517" y="420624"/>
                    <a:pt x="210312" y="420624"/>
                  </a:cubicBezTo>
                  <a:lnTo>
                    <a:pt x="210312" y="407924"/>
                  </a:lnTo>
                  <a:lnTo>
                    <a:pt x="210312" y="420624"/>
                  </a:lnTo>
                  <a:cubicBezTo>
                    <a:pt x="94107" y="420624"/>
                    <a:pt x="0" y="326390"/>
                    <a:pt x="0" y="210312"/>
                  </a:cubicBezTo>
                  <a:lnTo>
                    <a:pt x="12700" y="210312"/>
                  </a:lnTo>
                  <a:lnTo>
                    <a:pt x="23622" y="216789"/>
                  </a:lnTo>
                  <a:cubicBezTo>
                    <a:pt x="20701" y="221742"/>
                    <a:pt x="14859" y="224028"/>
                    <a:pt x="9398" y="222504"/>
                  </a:cubicBezTo>
                  <a:cubicBezTo>
                    <a:pt x="3937" y="220980"/>
                    <a:pt x="0" y="216027"/>
                    <a:pt x="0" y="210312"/>
                  </a:cubicBezTo>
                  <a:moveTo>
                    <a:pt x="25400" y="210312"/>
                  </a:moveTo>
                  <a:lnTo>
                    <a:pt x="12700" y="210312"/>
                  </a:lnTo>
                  <a:lnTo>
                    <a:pt x="1778" y="203835"/>
                  </a:lnTo>
                  <a:cubicBezTo>
                    <a:pt x="4699" y="198882"/>
                    <a:pt x="10541" y="196596"/>
                    <a:pt x="16002" y="198120"/>
                  </a:cubicBezTo>
                  <a:cubicBezTo>
                    <a:pt x="21463" y="199644"/>
                    <a:pt x="25400" y="204597"/>
                    <a:pt x="25400" y="210312"/>
                  </a:cubicBezTo>
                  <a:cubicBezTo>
                    <a:pt x="25400" y="312420"/>
                    <a:pt x="108204" y="395224"/>
                    <a:pt x="210312" y="395224"/>
                  </a:cubicBezTo>
                  <a:cubicBezTo>
                    <a:pt x="312420" y="395224"/>
                    <a:pt x="395224" y="312420"/>
                    <a:pt x="395224" y="210312"/>
                  </a:cubicBezTo>
                  <a:cubicBezTo>
                    <a:pt x="395224" y="108204"/>
                    <a:pt x="312420" y="25400"/>
                    <a:pt x="210312" y="25400"/>
                  </a:cubicBezTo>
                  <a:lnTo>
                    <a:pt x="210312" y="12700"/>
                  </a:lnTo>
                  <a:lnTo>
                    <a:pt x="210312" y="25400"/>
                  </a:lnTo>
                  <a:cubicBezTo>
                    <a:pt x="108204" y="25400"/>
                    <a:pt x="25400" y="108204"/>
                    <a:pt x="25400" y="210312"/>
                  </a:cubicBezTo>
                  <a:close/>
                </a:path>
              </a:pathLst>
            </a:custGeom>
            <a:solidFill>
              <a:srgbClr val="384655"/>
            </a:solidFill>
          </p:spPr>
        </p:sp>
      </p:grpSp>
      <p:grpSp>
        <p:nvGrpSpPr>
          <p:cNvPr id="14" name="Group 14"/>
          <p:cNvGrpSpPr/>
          <p:nvPr/>
        </p:nvGrpSpPr>
        <p:grpSpPr>
          <a:xfrm>
            <a:off x="2976521" y="5596638"/>
            <a:ext cx="315450" cy="315450"/>
            <a:chOff x="0" y="0"/>
            <a:chExt cx="420600" cy="420600"/>
          </a:xfrm>
        </p:grpSpPr>
        <p:sp>
          <p:nvSpPr>
            <p:cNvPr id="15" name="Freeform 15"/>
            <p:cNvSpPr/>
            <p:nvPr/>
          </p:nvSpPr>
          <p:spPr>
            <a:xfrm>
              <a:off x="0" y="0"/>
              <a:ext cx="420624" cy="420624"/>
            </a:xfrm>
            <a:custGeom>
              <a:avLst/>
              <a:gdLst/>
              <a:ahLst/>
              <a:cxnLst/>
              <a:rect l="l" t="t" r="r" b="b"/>
              <a:pathLst>
                <a:path w="420624" h="420624">
                  <a:moveTo>
                    <a:pt x="0" y="210312"/>
                  </a:moveTo>
                  <a:cubicBezTo>
                    <a:pt x="0" y="94107"/>
                    <a:pt x="94107" y="0"/>
                    <a:pt x="210312" y="0"/>
                  </a:cubicBezTo>
                  <a:lnTo>
                    <a:pt x="210312" y="12700"/>
                  </a:lnTo>
                  <a:lnTo>
                    <a:pt x="210312" y="0"/>
                  </a:lnTo>
                  <a:cubicBezTo>
                    <a:pt x="326390" y="0"/>
                    <a:pt x="420624" y="94107"/>
                    <a:pt x="420624" y="210312"/>
                  </a:cubicBezTo>
                  <a:lnTo>
                    <a:pt x="407924" y="210312"/>
                  </a:lnTo>
                  <a:lnTo>
                    <a:pt x="420624" y="210312"/>
                  </a:lnTo>
                  <a:cubicBezTo>
                    <a:pt x="420624" y="326517"/>
                    <a:pt x="326517" y="420624"/>
                    <a:pt x="210312" y="420624"/>
                  </a:cubicBezTo>
                  <a:lnTo>
                    <a:pt x="210312" y="407924"/>
                  </a:lnTo>
                  <a:lnTo>
                    <a:pt x="210312" y="420624"/>
                  </a:lnTo>
                  <a:cubicBezTo>
                    <a:pt x="94107" y="420624"/>
                    <a:pt x="0" y="326390"/>
                    <a:pt x="0" y="210312"/>
                  </a:cubicBezTo>
                  <a:lnTo>
                    <a:pt x="12700" y="210312"/>
                  </a:lnTo>
                  <a:lnTo>
                    <a:pt x="23622" y="216789"/>
                  </a:lnTo>
                  <a:cubicBezTo>
                    <a:pt x="20701" y="221742"/>
                    <a:pt x="14859" y="224028"/>
                    <a:pt x="9398" y="222504"/>
                  </a:cubicBezTo>
                  <a:cubicBezTo>
                    <a:pt x="3937" y="220980"/>
                    <a:pt x="0" y="216027"/>
                    <a:pt x="0" y="210312"/>
                  </a:cubicBezTo>
                  <a:moveTo>
                    <a:pt x="25400" y="210312"/>
                  </a:moveTo>
                  <a:lnTo>
                    <a:pt x="12700" y="210312"/>
                  </a:lnTo>
                  <a:lnTo>
                    <a:pt x="1778" y="203835"/>
                  </a:lnTo>
                  <a:cubicBezTo>
                    <a:pt x="4699" y="198882"/>
                    <a:pt x="10541" y="196596"/>
                    <a:pt x="16002" y="198120"/>
                  </a:cubicBezTo>
                  <a:cubicBezTo>
                    <a:pt x="21463" y="199644"/>
                    <a:pt x="25400" y="204597"/>
                    <a:pt x="25400" y="210312"/>
                  </a:cubicBezTo>
                  <a:cubicBezTo>
                    <a:pt x="25400" y="312420"/>
                    <a:pt x="108204" y="395224"/>
                    <a:pt x="210312" y="395224"/>
                  </a:cubicBezTo>
                  <a:cubicBezTo>
                    <a:pt x="312420" y="395224"/>
                    <a:pt x="395224" y="312420"/>
                    <a:pt x="395224" y="210312"/>
                  </a:cubicBezTo>
                  <a:cubicBezTo>
                    <a:pt x="395224" y="108204"/>
                    <a:pt x="312420" y="25400"/>
                    <a:pt x="210312" y="25400"/>
                  </a:cubicBezTo>
                  <a:lnTo>
                    <a:pt x="210312" y="12700"/>
                  </a:lnTo>
                  <a:lnTo>
                    <a:pt x="210312" y="25400"/>
                  </a:lnTo>
                  <a:cubicBezTo>
                    <a:pt x="108204" y="25400"/>
                    <a:pt x="25400" y="108204"/>
                    <a:pt x="25400" y="210312"/>
                  </a:cubicBezTo>
                  <a:close/>
                </a:path>
              </a:pathLst>
            </a:custGeom>
            <a:solidFill>
              <a:srgbClr val="384655"/>
            </a:solidFill>
          </p:spPr>
        </p:sp>
      </p:grpSp>
      <p:grpSp>
        <p:nvGrpSpPr>
          <p:cNvPr id="16" name="Group 16"/>
          <p:cNvGrpSpPr/>
          <p:nvPr/>
        </p:nvGrpSpPr>
        <p:grpSpPr>
          <a:xfrm>
            <a:off x="2976521" y="7860325"/>
            <a:ext cx="315450" cy="315450"/>
            <a:chOff x="0" y="0"/>
            <a:chExt cx="420600" cy="420600"/>
          </a:xfrm>
        </p:grpSpPr>
        <p:sp>
          <p:nvSpPr>
            <p:cNvPr id="17" name="Freeform 17"/>
            <p:cNvSpPr/>
            <p:nvPr/>
          </p:nvSpPr>
          <p:spPr>
            <a:xfrm>
              <a:off x="0" y="0"/>
              <a:ext cx="420624" cy="420624"/>
            </a:xfrm>
            <a:custGeom>
              <a:avLst/>
              <a:gdLst/>
              <a:ahLst/>
              <a:cxnLst/>
              <a:rect l="l" t="t" r="r" b="b"/>
              <a:pathLst>
                <a:path w="420624" h="420624">
                  <a:moveTo>
                    <a:pt x="0" y="210312"/>
                  </a:moveTo>
                  <a:cubicBezTo>
                    <a:pt x="0" y="94107"/>
                    <a:pt x="94107" y="0"/>
                    <a:pt x="210312" y="0"/>
                  </a:cubicBezTo>
                  <a:lnTo>
                    <a:pt x="210312" y="12700"/>
                  </a:lnTo>
                  <a:lnTo>
                    <a:pt x="210312" y="0"/>
                  </a:lnTo>
                  <a:cubicBezTo>
                    <a:pt x="326390" y="0"/>
                    <a:pt x="420624" y="94107"/>
                    <a:pt x="420624" y="210312"/>
                  </a:cubicBezTo>
                  <a:lnTo>
                    <a:pt x="407924" y="210312"/>
                  </a:lnTo>
                  <a:lnTo>
                    <a:pt x="420624" y="210312"/>
                  </a:lnTo>
                  <a:cubicBezTo>
                    <a:pt x="420624" y="326517"/>
                    <a:pt x="326517" y="420624"/>
                    <a:pt x="210312" y="420624"/>
                  </a:cubicBezTo>
                  <a:lnTo>
                    <a:pt x="210312" y="407924"/>
                  </a:lnTo>
                  <a:lnTo>
                    <a:pt x="210312" y="420624"/>
                  </a:lnTo>
                  <a:cubicBezTo>
                    <a:pt x="94107" y="420624"/>
                    <a:pt x="0" y="326390"/>
                    <a:pt x="0" y="210312"/>
                  </a:cubicBezTo>
                  <a:lnTo>
                    <a:pt x="12700" y="210312"/>
                  </a:lnTo>
                  <a:lnTo>
                    <a:pt x="23622" y="216789"/>
                  </a:lnTo>
                  <a:cubicBezTo>
                    <a:pt x="20701" y="221742"/>
                    <a:pt x="14859" y="224028"/>
                    <a:pt x="9398" y="222504"/>
                  </a:cubicBezTo>
                  <a:cubicBezTo>
                    <a:pt x="3937" y="220980"/>
                    <a:pt x="0" y="216027"/>
                    <a:pt x="0" y="210312"/>
                  </a:cubicBezTo>
                  <a:moveTo>
                    <a:pt x="25400" y="210312"/>
                  </a:moveTo>
                  <a:lnTo>
                    <a:pt x="12700" y="210312"/>
                  </a:lnTo>
                  <a:lnTo>
                    <a:pt x="1778" y="203835"/>
                  </a:lnTo>
                  <a:cubicBezTo>
                    <a:pt x="4699" y="198882"/>
                    <a:pt x="10541" y="196596"/>
                    <a:pt x="16002" y="198120"/>
                  </a:cubicBezTo>
                  <a:cubicBezTo>
                    <a:pt x="21463" y="199644"/>
                    <a:pt x="25400" y="204597"/>
                    <a:pt x="25400" y="210312"/>
                  </a:cubicBezTo>
                  <a:cubicBezTo>
                    <a:pt x="25400" y="312420"/>
                    <a:pt x="108204" y="395224"/>
                    <a:pt x="210312" y="395224"/>
                  </a:cubicBezTo>
                  <a:cubicBezTo>
                    <a:pt x="312420" y="395224"/>
                    <a:pt x="395224" y="312420"/>
                    <a:pt x="395224" y="210312"/>
                  </a:cubicBezTo>
                  <a:cubicBezTo>
                    <a:pt x="395224" y="108204"/>
                    <a:pt x="312420" y="25400"/>
                    <a:pt x="210312" y="25400"/>
                  </a:cubicBezTo>
                  <a:lnTo>
                    <a:pt x="210312" y="12700"/>
                  </a:lnTo>
                  <a:lnTo>
                    <a:pt x="210312" y="25400"/>
                  </a:lnTo>
                  <a:cubicBezTo>
                    <a:pt x="108204" y="25400"/>
                    <a:pt x="25400" y="108204"/>
                    <a:pt x="25400" y="210312"/>
                  </a:cubicBezTo>
                  <a:close/>
                </a:path>
              </a:pathLst>
            </a:custGeom>
            <a:solidFill>
              <a:srgbClr val="384655"/>
            </a:solidFill>
          </p:spPr>
        </p:sp>
      </p:grpSp>
      <p:sp>
        <p:nvSpPr>
          <p:cNvPr id="18" name="AutoShape 18"/>
          <p:cNvSpPr/>
          <p:nvPr/>
        </p:nvSpPr>
        <p:spPr>
          <a:xfrm flipH="1">
            <a:off x="3134246" y="3629368"/>
            <a:ext cx="0" cy="1967270"/>
          </a:xfrm>
          <a:prstGeom prst="line">
            <a:avLst/>
          </a:prstGeom>
          <a:ln w="9525" cap="rnd">
            <a:solidFill>
              <a:srgbClr val="384655"/>
            </a:solidFill>
            <a:prstDash val="solid"/>
            <a:headEnd type="none" w="sm" len="sm"/>
            <a:tailEnd type="none" w="sm" len="sm"/>
          </a:ln>
        </p:spPr>
      </p:sp>
      <p:sp>
        <p:nvSpPr>
          <p:cNvPr id="19" name="AutoShape 19"/>
          <p:cNvSpPr/>
          <p:nvPr/>
        </p:nvSpPr>
        <p:spPr>
          <a:xfrm flipH="1">
            <a:off x="3134246" y="5893056"/>
            <a:ext cx="0" cy="1967270"/>
          </a:xfrm>
          <a:prstGeom prst="line">
            <a:avLst/>
          </a:prstGeom>
          <a:ln w="9525" cap="rnd">
            <a:solidFill>
              <a:srgbClr val="384655"/>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229205" y="537421"/>
            <a:ext cx="16103140" cy="1993229"/>
            <a:chOff x="0" y="0"/>
            <a:chExt cx="21470854" cy="2657638"/>
          </a:xfrm>
        </p:grpSpPr>
        <p:sp>
          <p:nvSpPr>
            <p:cNvPr id="3" name="TextBox 3"/>
            <p:cNvSpPr txBox="1"/>
            <p:nvPr/>
          </p:nvSpPr>
          <p:spPr>
            <a:xfrm>
              <a:off x="0" y="9525"/>
              <a:ext cx="21470854" cy="1611842"/>
            </a:xfrm>
            <a:prstGeom prst="rect">
              <a:avLst/>
            </a:prstGeom>
          </p:spPr>
          <p:txBody>
            <a:bodyPr lIns="0" tIns="0" rIns="0" bIns="0" rtlCol="0" anchor="t">
              <a:spAutoFit/>
            </a:bodyPr>
            <a:lstStyle/>
            <a:p>
              <a:pPr marL="0" lvl="0" indent="0" algn="ctr">
                <a:lnSpc>
                  <a:spcPts val="8800"/>
                </a:lnSpc>
              </a:pPr>
              <a:r>
                <a:rPr lang="en-US" sz="8000">
                  <a:solidFill>
                    <a:srgbClr val="09427D"/>
                  </a:solidFill>
                  <a:latin typeface="Arita Buri Bold"/>
                  <a:ea typeface="Arita Buri Bold"/>
                  <a:cs typeface="Arita Buri Bold"/>
                  <a:sym typeface="Arita Buri Bold"/>
                </a:rPr>
                <a:t>Understanding Variables</a:t>
              </a:r>
            </a:p>
          </p:txBody>
        </p:sp>
        <p:sp>
          <p:nvSpPr>
            <p:cNvPr id="4" name="TextBox 4"/>
            <p:cNvSpPr txBox="1"/>
            <p:nvPr/>
          </p:nvSpPr>
          <p:spPr>
            <a:xfrm>
              <a:off x="626459" y="2031865"/>
              <a:ext cx="20217936" cy="625774"/>
            </a:xfrm>
            <a:prstGeom prst="rect">
              <a:avLst/>
            </a:prstGeom>
          </p:spPr>
          <p:txBody>
            <a:bodyPr lIns="0" tIns="0" rIns="0" bIns="0" rtlCol="0" anchor="t">
              <a:spAutoFit/>
            </a:bodyPr>
            <a:lstStyle/>
            <a:p>
              <a:pPr marL="0" lvl="0" indent="0" algn="ctr">
                <a:lnSpc>
                  <a:spcPts val="3919"/>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13</a:t>
            </a:r>
          </a:p>
        </p:txBody>
      </p:sp>
      <p:sp>
        <p:nvSpPr>
          <p:cNvPr id="6" name="TextBox 6"/>
          <p:cNvSpPr txBox="1"/>
          <p:nvPr/>
        </p:nvSpPr>
        <p:spPr>
          <a:xfrm>
            <a:off x="4686010" y="3332950"/>
            <a:ext cx="10899018" cy="838200"/>
          </a:xfrm>
          <a:prstGeom prst="rect">
            <a:avLst/>
          </a:prstGeom>
        </p:spPr>
        <p:txBody>
          <a:bodyPr lIns="0" tIns="0" rIns="0" bIns="0" rtlCol="0" anchor="t">
            <a:spAutoFit/>
          </a:bodyPr>
          <a:lstStyle/>
          <a:p>
            <a:pPr algn="l">
              <a:lnSpc>
                <a:spcPts val="3359"/>
              </a:lnSpc>
            </a:pPr>
            <a:r>
              <a:rPr lang="en-US" sz="2799">
                <a:solidFill>
                  <a:srgbClr val="384655"/>
                </a:solidFill>
                <a:latin typeface="DM Sans"/>
                <a:ea typeface="DM Sans"/>
                <a:cs typeface="DM Sans"/>
                <a:sym typeface="DM Sans"/>
              </a:rPr>
              <a:t>These variables represent the monetary value of the services used by the customer</a:t>
            </a:r>
          </a:p>
        </p:txBody>
      </p:sp>
      <p:sp>
        <p:nvSpPr>
          <p:cNvPr id="7" name="TextBox 7"/>
          <p:cNvSpPr txBox="1"/>
          <p:nvPr/>
        </p:nvSpPr>
        <p:spPr>
          <a:xfrm>
            <a:off x="4683056" y="2655025"/>
            <a:ext cx="6684375" cy="695325"/>
          </a:xfrm>
          <a:prstGeom prst="rect">
            <a:avLst/>
          </a:prstGeom>
        </p:spPr>
        <p:txBody>
          <a:bodyPr lIns="0" tIns="0" rIns="0" bIns="0" rtlCol="0" anchor="t">
            <a:spAutoFit/>
          </a:bodyPr>
          <a:lstStyle/>
          <a:p>
            <a:pPr algn="l">
              <a:lnSpc>
                <a:spcPts val="5280"/>
              </a:lnSpc>
            </a:pPr>
            <a:r>
              <a:rPr lang="en-US" sz="4400">
                <a:solidFill>
                  <a:srgbClr val="384655"/>
                </a:solidFill>
                <a:latin typeface="Arita Buri Bold"/>
                <a:ea typeface="Arita Buri Bold"/>
                <a:cs typeface="Arita Buri Bold"/>
                <a:sym typeface="Arita Buri Bold"/>
              </a:rPr>
              <a:t>Financial Variables</a:t>
            </a:r>
          </a:p>
        </p:txBody>
      </p:sp>
      <p:sp>
        <p:nvSpPr>
          <p:cNvPr id="8" name="TextBox 8"/>
          <p:cNvSpPr txBox="1"/>
          <p:nvPr/>
        </p:nvSpPr>
        <p:spPr>
          <a:xfrm>
            <a:off x="4688964" y="5510219"/>
            <a:ext cx="9662801" cy="838200"/>
          </a:xfrm>
          <a:prstGeom prst="rect">
            <a:avLst/>
          </a:prstGeom>
        </p:spPr>
        <p:txBody>
          <a:bodyPr lIns="0" tIns="0" rIns="0" bIns="0" rtlCol="0" anchor="t">
            <a:spAutoFit/>
          </a:bodyPr>
          <a:lstStyle/>
          <a:p>
            <a:pPr algn="l">
              <a:lnSpc>
                <a:spcPts val="3359"/>
              </a:lnSpc>
            </a:pPr>
            <a:r>
              <a:rPr lang="en-US" sz="2799">
                <a:solidFill>
                  <a:srgbClr val="384655"/>
                </a:solidFill>
                <a:latin typeface="DM Sans"/>
                <a:ea typeface="DM Sans"/>
                <a:cs typeface="DM Sans"/>
                <a:sym typeface="DM Sans"/>
              </a:rPr>
              <a:t>These variables may reflect dissatisfaction or service issues that could lead to churn</a:t>
            </a:r>
          </a:p>
        </p:txBody>
      </p:sp>
      <p:sp>
        <p:nvSpPr>
          <p:cNvPr id="9" name="TextBox 9"/>
          <p:cNvSpPr txBox="1"/>
          <p:nvPr/>
        </p:nvSpPr>
        <p:spPr>
          <a:xfrm>
            <a:off x="4686010" y="4832294"/>
            <a:ext cx="6969616" cy="695325"/>
          </a:xfrm>
          <a:prstGeom prst="rect">
            <a:avLst/>
          </a:prstGeom>
        </p:spPr>
        <p:txBody>
          <a:bodyPr lIns="0" tIns="0" rIns="0" bIns="0" rtlCol="0" anchor="t">
            <a:spAutoFit/>
          </a:bodyPr>
          <a:lstStyle/>
          <a:p>
            <a:pPr algn="l">
              <a:lnSpc>
                <a:spcPts val="5280"/>
              </a:lnSpc>
            </a:pPr>
            <a:r>
              <a:rPr lang="en-US" sz="4400">
                <a:solidFill>
                  <a:srgbClr val="384655"/>
                </a:solidFill>
                <a:latin typeface="Arita Buri Bold"/>
                <a:ea typeface="Arita Buri Bold"/>
                <a:cs typeface="Arita Buri Bold"/>
                <a:sym typeface="Arita Buri Bold"/>
              </a:rPr>
              <a:t>Complaint Indicators</a:t>
            </a:r>
          </a:p>
        </p:txBody>
      </p:sp>
      <p:sp>
        <p:nvSpPr>
          <p:cNvPr id="10" name="TextBox 10"/>
          <p:cNvSpPr txBox="1"/>
          <p:nvPr/>
        </p:nvSpPr>
        <p:spPr>
          <a:xfrm>
            <a:off x="4686010" y="7714075"/>
            <a:ext cx="9817328" cy="419100"/>
          </a:xfrm>
          <a:prstGeom prst="rect">
            <a:avLst/>
          </a:prstGeom>
        </p:spPr>
        <p:txBody>
          <a:bodyPr lIns="0" tIns="0" rIns="0" bIns="0" rtlCol="0" anchor="t">
            <a:spAutoFit/>
          </a:bodyPr>
          <a:lstStyle/>
          <a:p>
            <a:pPr algn="l">
              <a:lnSpc>
                <a:spcPts val="3359"/>
              </a:lnSpc>
            </a:pPr>
            <a:r>
              <a:rPr lang="en-US" sz="2799">
                <a:solidFill>
                  <a:srgbClr val="384655"/>
                </a:solidFill>
                <a:latin typeface="DM Sans"/>
                <a:ea typeface="DM Sans"/>
                <a:cs typeface="DM Sans"/>
                <a:sym typeface="DM Sans"/>
              </a:rPr>
              <a:t>This is the outcome variable you want to predict</a:t>
            </a:r>
          </a:p>
        </p:txBody>
      </p:sp>
      <p:sp>
        <p:nvSpPr>
          <p:cNvPr id="11" name="TextBox 11"/>
          <p:cNvSpPr txBox="1"/>
          <p:nvPr/>
        </p:nvSpPr>
        <p:spPr>
          <a:xfrm>
            <a:off x="4683056" y="7036150"/>
            <a:ext cx="8294133" cy="695325"/>
          </a:xfrm>
          <a:prstGeom prst="rect">
            <a:avLst/>
          </a:prstGeom>
        </p:spPr>
        <p:txBody>
          <a:bodyPr lIns="0" tIns="0" rIns="0" bIns="0" rtlCol="0" anchor="t">
            <a:spAutoFit/>
          </a:bodyPr>
          <a:lstStyle/>
          <a:p>
            <a:pPr algn="l">
              <a:lnSpc>
                <a:spcPts val="5280"/>
              </a:lnSpc>
            </a:pPr>
            <a:r>
              <a:rPr lang="en-US" sz="4400">
                <a:solidFill>
                  <a:srgbClr val="384655"/>
                </a:solidFill>
                <a:latin typeface="Arita Buri Bold"/>
                <a:ea typeface="Arita Buri Bold"/>
                <a:cs typeface="Arita Buri Bold"/>
                <a:sym typeface="Arita Buri Bold"/>
              </a:rPr>
              <a:t>Target Variable</a:t>
            </a:r>
          </a:p>
        </p:txBody>
      </p:sp>
      <p:grpSp>
        <p:nvGrpSpPr>
          <p:cNvPr id="12" name="Group 12"/>
          <p:cNvGrpSpPr/>
          <p:nvPr/>
        </p:nvGrpSpPr>
        <p:grpSpPr>
          <a:xfrm>
            <a:off x="2976521" y="3332950"/>
            <a:ext cx="315450" cy="315450"/>
            <a:chOff x="0" y="0"/>
            <a:chExt cx="420600" cy="420600"/>
          </a:xfrm>
        </p:grpSpPr>
        <p:sp>
          <p:nvSpPr>
            <p:cNvPr id="13" name="Freeform 13"/>
            <p:cNvSpPr/>
            <p:nvPr/>
          </p:nvSpPr>
          <p:spPr>
            <a:xfrm>
              <a:off x="0" y="0"/>
              <a:ext cx="420624" cy="420624"/>
            </a:xfrm>
            <a:custGeom>
              <a:avLst/>
              <a:gdLst/>
              <a:ahLst/>
              <a:cxnLst/>
              <a:rect l="l" t="t" r="r" b="b"/>
              <a:pathLst>
                <a:path w="420624" h="420624">
                  <a:moveTo>
                    <a:pt x="0" y="210312"/>
                  </a:moveTo>
                  <a:cubicBezTo>
                    <a:pt x="0" y="94107"/>
                    <a:pt x="94107" y="0"/>
                    <a:pt x="210312" y="0"/>
                  </a:cubicBezTo>
                  <a:lnTo>
                    <a:pt x="210312" y="12700"/>
                  </a:lnTo>
                  <a:lnTo>
                    <a:pt x="210312" y="0"/>
                  </a:lnTo>
                  <a:cubicBezTo>
                    <a:pt x="326390" y="0"/>
                    <a:pt x="420624" y="94107"/>
                    <a:pt x="420624" y="210312"/>
                  </a:cubicBezTo>
                  <a:lnTo>
                    <a:pt x="407924" y="210312"/>
                  </a:lnTo>
                  <a:lnTo>
                    <a:pt x="420624" y="210312"/>
                  </a:lnTo>
                  <a:cubicBezTo>
                    <a:pt x="420624" y="326517"/>
                    <a:pt x="326517" y="420624"/>
                    <a:pt x="210312" y="420624"/>
                  </a:cubicBezTo>
                  <a:lnTo>
                    <a:pt x="210312" y="407924"/>
                  </a:lnTo>
                  <a:lnTo>
                    <a:pt x="210312" y="420624"/>
                  </a:lnTo>
                  <a:cubicBezTo>
                    <a:pt x="94107" y="420624"/>
                    <a:pt x="0" y="326390"/>
                    <a:pt x="0" y="210312"/>
                  </a:cubicBezTo>
                  <a:lnTo>
                    <a:pt x="12700" y="210312"/>
                  </a:lnTo>
                  <a:lnTo>
                    <a:pt x="23622" y="216789"/>
                  </a:lnTo>
                  <a:cubicBezTo>
                    <a:pt x="20701" y="221742"/>
                    <a:pt x="14859" y="224028"/>
                    <a:pt x="9398" y="222504"/>
                  </a:cubicBezTo>
                  <a:cubicBezTo>
                    <a:pt x="3937" y="220980"/>
                    <a:pt x="0" y="216027"/>
                    <a:pt x="0" y="210312"/>
                  </a:cubicBezTo>
                  <a:moveTo>
                    <a:pt x="25400" y="210312"/>
                  </a:moveTo>
                  <a:lnTo>
                    <a:pt x="12700" y="210312"/>
                  </a:lnTo>
                  <a:lnTo>
                    <a:pt x="1778" y="203835"/>
                  </a:lnTo>
                  <a:cubicBezTo>
                    <a:pt x="4699" y="198882"/>
                    <a:pt x="10541" y="196596"/>
                    <a:pt x="16002" y="198120"/>
                  </a:cubicBezTo>
                  <a:cubicBezTo>
                    <a:pt x="21463" y="199644"/>
                    <a:pt x="25400" y="204597"/>
                    <a:pt x="25400" y="210312"/>
                  </a:cubicBezTo>
                  <a:cubicBezTo>
                    <a:pt x="25400" y="312420"/>
                    <a:pt x="108204" y="395224"/>
                    <a:pt x="210312" y="395224"/>
                  </a:cubicBezTo>
                  <a:cubicBezTo>
                    <a:pt x="312420" y="395224"/>
                    <a:pt x="395224" y="312420"/>
                    <a:pt x="395224" y="210312"/>
                  </a:cubicBezTo>
                  <a:cubicBezTo>
                    <a:pt x="395224" y="108204"/>
                    <a:pt x="312420" y="25400"/>
                    <a:pt x="210312" y="25400"/>
                  </a:cubicBezTo>
                  <a:lnTo>
                    <a:pt x="210312" y="12700"/>
                  </a:lnTo>
                  <a:lnTo>
                    <a:pt x="210312" y="25400"/>
                  </a:lnTo>
                  <a:cubicBezTo>
                    <a:pt x="108204" y="25400"/>
                    <a:pt x="25400" y="108204"/>
                    <a:pt x="25400" y="210312"/>
                  </a:cubicBezTo>
                  <a:close/>
                </a:path>
              </a:pathLst>
            </a:custGeom>
            <a:solidFill>
              <a:srgbClr val="384655"/>
            </a:solidFill>
          </p:spPr>
        </p:sp>
      </p:grpSp>
      <p:grpSp>
        <p:nvGrpSpPr>
          <p:cNvPr id="14" name="Group 14"/>
          <p:cNvGrpSpPr/>
          <p:nvPr/>
        </p:nvGrpSpPr>
        <p:grpSpPr>
          <a:xfrm>
            <a:off x="2976521" y="5596638"/>
            <a:ext cx="315450" cy="315450"/>
            <a:chOff x="0" y="0"/>
            <a:chExt cx="420600" cy="420600"/>
          </a:xfrm>
        </p:grpSpPr>
        <p:sp>
          <p:nvSpPr>
            <p:cNvPr id="15" name="Freeform 15"/>
            <p:cNvSpPr/>
            <p:nvPr/>
          </p:nvSpPr>
          <p:spPr>
            <a:xfrm>
              <a:off x="0" y="0"/>
              <a:ext cx="420624" cy="420624"/>
            </a:xfrm>
            <a:custGeom>
              <a:avLst/>
              <a:gdLst/>
              <a:ahLst/>
              <a:cxnLst/>
              <a:rect l="l" t="t" r="r" b="b"/>
              <a:pathLst>
                <a:path w="420624" h="420624">
                  <a:moveTo>
                    <a:pt x="0" y="210312"/>
                  </a:moveTo>
                  <a:cubicBezTo>
                    <a:pt x="0" y="94107"/>
                    <a:pt x="94107" y="0"/>
                    <a:pt x="210312" y="0"/>
                  </a:cubicBezTo>
                  <a:lnTo>
                    <a:pt x="210312" y="12700"/>
                  </a:lnTo>
                  <a:lnTo>
                    <a:pt x="210312" y="0"/>
                  </a:lnTo>
                  <a:cubicBezTo>
                    <a:pt x="326390" y="0"/>
                    <a:pt x="420624" y="94107"/>
                    <a:pt x="420624" y="210312"/>
                  </a:cubicBezTo>
                  <a:lnTo>
                    <a:pt x="407924" y="210312"/>
                  </a:lnTo>
                  <a:lnTo>
                    <a:pt x="420624" y="210312"/>
                  </a:lnTo>
                  <a:cubicBezTo>
                    <a:pt x="420624" y="326517"/>
                    <a:pt x="326517" y="420624"/>
                    <a:pt x="210312" y="420624"/>
                  </a:cubicBezTo>
                  <a:lnTo>
                    <a:pt x="210312" y="407924"/>
                  </a:lnTo>
                  <a:lnTo>
                    <a:pt x="210312" y="420624"/>
                  </a:lnTo>
                  <a:cubicBezTo>
                    <a:pt x="94107" y="420624"/>
                    <a:pt x="0" y="326390"/>
                    <a:pt x="0" y="210312"/>
                  </a:cubicBezTo>
                  <a:lnTo>
                    <a:pt x="12700" y="210312"/>
                  </a:lnTo>
                  <a:lnTo>
                    <a:pt x="23622" y="216789"/>
                  </a:lnTo>
                  <a:cubicBezTo>
                    <a:pt x="20701" y="221742"/>
                    <a:pt x="14859" y="224028"/>
                    <a:pt x="9398" y="222504"/>
                  </a:cubicBezTo>
                  <a:cubicBezTo>
                    <a:pt x="3937" y="220980"/>
                    <a:pt x="0" y="216027"/>
                    <a:pt x="0" y="210312"/>
                  </a:cubicBezTo>
                  <a:moveTo>
                    <a:pt x="25400" y="210312"/>
                  </a:moveTo>
                  <a:lnTo>
                    <a:pt x="12700" y="210312"/>
                  </a:lnTo>
                  <a:lnTo>
                    <a:pt x="1778" y="203835"/>
                  </a:lnTo>
                  <a:cubicBezTo>
                    <a:pt x="4699" y="198882"/>
                    <a:pt x="10541" y="196596"/>
                    <a:pt x="16002" y="198120"/>
                  </a:cubicBezTo>
                  <a:cubicBezTo>
                    <a:pt x="21463" y="199644"/>
                    <a:pt x="25400" y="204597"/>
                    <a:pt x="25400" y="210312"/>
                  </a:cubicBezTo>
                  <a:cubicBezTo>
                    <a:pt x="25400" y="312420"/>
                    <a:pt x="108204" y="395224"/>
                    <a:pt x="210312" y="395224"/>
                  </a:cubicBezTo>
                  <a:cubicBezTo>
                    <a:pt x="312420" y="395224"/>
                    <a:pt x="395224" y="312420"/>
                    <a:pt x="395224" y="210312"/>
                  </a:cubicBezTo>
                  <a:cubicBezTo>
                    <a:pt x="395224" y="108204"/>
                    <a:pt x="312420" y="25400"/>
                    <a:pt x="210312" y="25400"/>
                  </a:cubicBezTo>
                  <a:lnTo>
                    <a:pt x="210312" y="12700"/>
                  </a:lnTo>
                  <a:lnTo>
                    <a:pt x="210312" y="25400"/>
                  </a:lnTo>
                  <a:cubicBezTo>
                    <a:pt x="108204" y="25400"/>
                    <a:pt x="25400" y="108204"/>
                    <a:pt x="25400" y="210312"/>
                  </a:cubicBezTo>
                  <a:close/>
                </a:path>
              </a:pathLst>
            </a:custGeom>
            <a:solidFill>
              <a:srgbClr val="384655"/>
            </a:solidFill>
          </p:spPr>
        </p:sp>
      </p:grpSp>
      <p:grpSp>
        <p:nvGrpSpPr>
          <p:cNvPr id="16" name="Group 16"/>
          <p:cNvGrpSpPr/>
          <p:nvPr/>
        </p:nvGrpSpPr>
        <p:grpSpPr>
          <a:xfrm>
            <a:off x="2976521" y="7860325"/>
            <a:ext cx="315450" cy="315450"/>
            <a:chOff x="0" y="0"/>
            <a:chExt cx="420600" cy="420600"/>
          </a:xfrm>
        </p:grpSpPr>
        <p:sp>
          <p:nvSpPr>
            <p:cNvPr id="17" name="Freeform 17"/>
            <p:cNvSpPr/>
            <p:nvPr/>
          </p:nvSpPr>
          <p:spPr>
            <a:xfrm>
              <a:off x="0" y="0"/>
              <a:ext cx="420624" cy="420624"/>
            </a:xfrm>
            <a:custGeom>
              <a:avLst/>
              <a:gdLst/>
              <a:ahLst/>
              <a:cxnLst/>
              <a:rect l="l" t="t" r="r" b="b"/>
              <a:pathLst>
                <a:path w="420624" h="420624">
                  <a:moveTo>
                    <a:pt x="0" y="210312"/>
                  </a:moveTo>
                  <a:cubicBezTo>
                    <a:pt x="0" y="94107"/>
                    <a:pt x="94107" y="0"/>
                    <a:pt x="210312" y="0"/>
                  </a:cubicBezTo>
                  <a:lnTo>
                    <a:pt x="210312" y="12700"/>
                  </a:lnTo>
                  <a:lnTo>
                    <a:pt x="210312" y="0"/>
                  </a:lnTo>
                  <a:cubicBezTo>
                    <a:pt x="326390" y="0"/>
                    <a:pt x="420624" y="94107"/>
                    <a:pt x="420624" y="210312"/>
                  </a:cubicBezTo>
                  <a:lnTo>
                    <a:pt x="407924" y="210312"/>
                  </a:lnTo>
                  <a:lnTo>
                    <a:pt x="420624" y="210312"/>
                  </a:lnTo>
                  <a:cubicBezTo>
                    <a:pt x="420624" y="326517"/>
                    <a:pt x="326517" y="420624"/>
                    <a:pt x="210312" y="420624"/>
                  </a:cubicBezTo>
                  <a:lnTo>
                    <a:pt x="210312" y="407924"/>
                  </a:lnTo>
                  <a:lnTo>
                    <a:pt x="210312" y="420624"/>
                  </a:lnTo>
                  <a:cubicBezTo>
                    <a:pt x="94107" y="420624"/>
                    <a:pt x="0" y="326390"/>
                    <a:pt x="0" y="210312"/>
                  </a:cubicBezTo>
                  <a:lnTo>
                    <a:pt x="12700" y="210312"/>
                  </a:lnTo>
                  <a:lnTo>
                    <a:pt x="23622" y="216789"/>
                  </a:lnTo>
                  <a:cubicBezTo>
                    <a:pt x="20701" y="221742"/>
                    <a:pt x="14859" y="224028"/>
                    <a:pt x="9398" y="222504"/>
                  </a:cubicBezTo>
                  <a:cubicBezTo>
                    <a:pt x="3937" y="220980"/>
                    <a:pt x="0" y="216027"/>
                    <a:pt x="0" y="210312"/>
                  </a:cubicBezTo>
                  <a:moveTo>
                    <a:pt x="25400" y="210312"/>
                  </a:moveTo>
                  <a:lnTo>
                    <a:pt x="12700" y="210312"/>
                  </a:lnTo>
                  <a:lnTo>
                    <a:pt x="1778" y="203835"/>
                  </a:lnTo>
                  <a:cubicBezTo>
                    <a:pt x="4699" y="198882"/>
                    <a:pt x="10541" y="196596"/>
                    <a:pt x="16002" y="198120"/>
                  </a:cubicBezTo>
                  <a:cubicBezTo>
                    <a:pt x="21463" y="199644"/>
                    <a:pt x="25400" y="204597"/>
                    <a:pt x="25400" y="210312"/>
                  </a:cubicBezTo>
                  <a:cubicBezTo>
                    <a:pt x="25400" y="312420"/>
                    <a:pt x="108204" y="395224"/>
                    <a:pt x="210312" y="395224"/>
                  </a:cubicBezTo>
                  <a:cubicBezTo>
                    <a:pt x="312420" y="395224"/>
                    <a:pt x="395224" y="312420"/>
                    <a:pt x="395224" y="210312"/>
                  </a:cubicBezTo>
                  <a:cubicBezTo>
                    <a:pt x="395224" y="108204"/>
                    <a:pt x="312420" y="25400"/>
                    <a:pt x="210312" y="25400"/>
                  </a:cubicBezTo>
                  <a:lnTo>
                    <a:pt x="210312" y="12700"/>
                  </a:lnTo>
                  <a:lnTo>
                    <a:pt x="210312" y="25400"/>
                  </a:lnTo>
                  <a:cubicBezTo>
                    <a:pt x="108204" y="25400"/>
                    <a:pt x="25400" y="108204"/>
                    <a:pt x="25400" y="210312"/>
                  </a:cubicBezTo>
                  <a:close/>
                </a:path>
              </a:pathLst>
            </a:custGeom>
            <a:solidFill>
              <a:srgbClr val="384655"/>
            </a:solidFill>
          </p:spPr>
        </p:sp>
      </p:grpSp>
      <p:sp>
        <p:nvSpPr>
          <p:cNvPr id="18" name="AutoShape 18"/>
          <p:cNvSpPr/>
          <p:nvPr/>
        </p:nvSpPr>
        <p:spPr>
          <a:xfrm flipH="1">
            <a:off x="3134246" y="3629368"/>
            <a:ext cx="0" cy="1967270"/>
          </a:xfrm>
          <a:prstGeom prst="line">
            <a:avLst/>
          </a:prstGeom>
          <a:ln w="9525" cap="rnd">
            <a:solidFill>
              <a:srgbClr val="384655"/>
            </a:solidFill>
            <a:prstDash val="solid"/>
            <a:headEnd type="none" w="sm" len="sm"/>
            <a:tailEnd type="none" w="sm" len="sm"/>
          </a:ln>
        </p:spPr>
      </p:sp>
      <p:sp>
        <p:nvSpPr>
          <p:cNvPr id="19" name="AutoShape 19"/>
          <p:cNvSpPr/>
          <p:nvPr/>
        </p:nvSpPr>
        <p:spPr>
          <a:xfrm flipH="1">
            <a:off x="3134246" y="5893056"/>
            <a:ext cx="0" cy="1967270"/>
          </a:xfrm>
          <a:prstGeom prst="line">
            <a:avLst/>
          </a:prstGeom>
          <a:ln w="9525" cap="rnd">
            <a:solidFill>
              <a:srgbClr val="384655"/>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5141794" y="5310543"/>
            <a:ext cx="8909500" cy="1375223"/>
            <a:chOff x="0" y="0"/>
            <a:chExt cx="11879333" cy="1833631"/>
          </a:xfrm>
        </p:grpSpPr>
        <p:sp>
          <p:nvSpPr>
            <p:cNvPr id="3" name="TextBox 3"/>
            <p:cNvSpPr txBox="1"/>
            <p:nvPr/>
          </p:nvSpPr>
          <p:spPr>
            <a:xfrm>
              <a:off x="0" y="-104775"/>
              <a:ext cx="11879333" cy="1241848"/>
            </a:xfrm>
            <a:prstGeom prst="rect">
              <a:avLst/>
            </a:prstGeom>
          </p:spPr>
          <p:txBody>
            <a:bodyPr lIns="0" tIns="0" rIns="0" bIns="0" rtlCol="0" anchor="t">
              <a:spAutoFit/>
            </a:bodyPr>
            <a:lstStyle/>
            <a:p>
              <a:pPr marL="0" lvl="0" indent="0" algn="l">
                <a:lnSpc>
                  <a:spcPts val="7280"/>
                </a:lnSpc>
              </a:pPr>
              <a:r>
                <a:rPr lang="en-US" sz="5600">
                  <a:solidFill>
                    <a:srgbClr val="001B43"/>
                  </a:solidFill>
                  <a:latin typeface="Arita Buri Bold"/>
                  <a:ea typeface="Arita Buri Bold"/>
                  <a:cs typeface="Arita Buri Bold"/>
                  <a:sym typeface="Arita Buri Bold"/>
                </a:rPr>
                <a:t>NaN Values             0     </a:t>
              </a:r>
            </a:p>
          </p:txBody>
        </p:sp>
        <p:grpSp>
          <p:nvGrpSpPr>
            <p:cNvPr id="4" name="Group 4"/>
            <p:cNvGrpSpPr/>
            <p:nvPr/>
          </p:nvGrpSpPr>
          <p:grpSpPr>
            <a:xfrm>
              <a:off x="0" y="1421602"/>
              <a:ext cx="4310868" cy="412029"/>
              <a:chOff x="0" y="0"/>
              <a:chExt cx="5979342" cy="571500"/>
            </a:xfrm>
          </p:grpSpPr>
          <p:sp>
            <p:nvSpPr>
              <p:cNvPr id="5" name="Freeform 5"/>
              <p:cNvSpPr/>
              <p:nvPr/>
            </p:nvSpPr>
            <p:spPr>
              <a:xfrm>
                <a:off x="0" y="255270"/>
                <a:ext cx="5979342" cy="69850"/>
              </a:xfrm>
              <a:custGeom>
                <a:avLst/>
                <a:gdLst/>
                <a:ahLst/>
                <a:cxnLst/>
                <a:rect l="l" t="t" r="r" b="b"/>
                <a:pathLst>
                  <a:path w="5979342" h="69850">
                    <a:moveTo>
                      <a:pt x="5688512" y="0"/>
                    </a:moveTo>
                    <a:lnTo>
                      <a:pt x="0" y="0"/>
                    </a:lnTo>
                    <a:lnTo>
                      <a:pt x="0" y="69850"/>
                    </a:lnTo>
                    <a:lnTo>
                      <a:pt x="5979342" y="69850"/>
                    </a:lnTo>
                    <a:lnTo>
                      <a:pt x="5979342" y="0"/>
                    </a:lnTo>
                    <a:close/>
                  </a:path>
                </a:pathLst>
              </a:custGeom>
              <a:solidFill>
                <a:srgbClr val="B2B2B7"/>
              </a:solidFill>
            </p:spPr>
          </p:sp>
        </p:grpSp>
      </p:grpSp>
      <p:grpSp>
        <p:nvGrpSpPr>
          <p:cNvPr id="6" name="Group 6"/>
          <p:cNvGrpSpPr/>
          <p:nvPr/>
        </p:nvGrpSpPr>
        <p:grpSpPr>
          <a:xfrm>
            <a:off x="5141794" y="7085362"/>
            <a:ext cx="8909500" cy="1375223"/>
            <a:chOff x="0" y="0"/>
            <a:chExt cx="11879333" cy="1833631"/>
          </a:xfrm>
        </p:grpSpPr>
        <p:sp>
          <p:nvSpPr>
            <p:cNvPr id="7" name="TextBox 7"/>
            <p:cNvSpPr txBox="1"/>
            <p:nvPr/>
          </p:nvSpPr>
          <p:spPr>
            <a:xfrm>
              <a:off x="0" y="-104775"/>
              <a:ext cx="11879333" cy="1241848"/>
            </a:xfrm>
            <a:prstGeom prst="rect">
              <a:avLst/>
            </a:prstGeom>
          </p:spPr>
          <p:txBody>
            <a:bodyPr lIns="0" tIns="0" rIns="0" bIns="0" rtlCol="0" anchor="t">
              <a:spAutoFit/>
            </a:bodyPr>
            <a:lstStyle/>
            <a:p>
              <a:pPr marL="0" lvl="0" indent="0" algn="l">
                <a:lnSpc>
                  <a:spcPts val="7280"/>
                </a:lnSpc>
              </a:pPr>
              <a:r>
                <a:rPr lang="en-US" sz="5600">
                  <a:solidFill>
                    <a:srgbClr val="001B43"/>
                  </a:solidFill>
                  <a:latin typeface="Arita Buri Bold"/>
                  <a:ea typeface="Arita Buri Bold"/>
                  <a:cs typeface="Arita Buri Bold"/>
                  <a:sym typeface="Arita Buri Bold"/>
                </a:rPr>
                <a:t>Duplicates               0</a:t>
              </a:r>
            </a:p>
          </p:txBody>
        </p:sp>
        <p:grpSp>
          <p:nvGrpSpPr>
            <p:cNvPr id="8" name="Group 8"/>
            <p:cNvGrpSpPr/>
            <p:nvPr/>
          </p:nvGrpSpPr>
          <p:grpSpPr>
            <a:xfrm>
              <a:off x="0" y="1421602"/>
              <a:ext cx="4310868" cy="412029"/>
              <a:chOff x="0" y="0"/>
              <a:chExt cx="5979342" cy="571500"/>
            </a:xfrm>
          </p:grpSpPr>
          <p:sp>
            <p:nvSpPr>
              <p:cNvPr id="9" name="Freeform 9"/>
              <p:cNvSpPr/>
              <p:nvPr/>
            </p:nvSpPr>
            <p:spPr>
              <a:xfrm>
                <a:off x="0" y="255270"/>
                <a:ext cx="5979342" cy="69850"/>
              </a:xfrm>
              <a:custGeom>
                <a:avLst/>
                <a:gdLst/>
                <a:ahLst/>
                <a:cxnLst/>
                <a:rect l="l" t="t" r="r" b="b"/>
                <a:pathLst>
                  <a:path w="5979342" h="69850">
                    <a:moveTo>
                      <a:pt x="5688512" y="0"/>
                    </a:moveTo>
                    <a:lnTo>
                      <a:pt x="0" y="0"/>
                    </a:lnTo>
                    <a:lnTo>
                      <a:pt x="0" y="69850"/>
                    </a:lnTo>
                    <a:lnTo>
                      <a:pt x="5979342" y="69850"/>
                    </a:lnTo>
                    <a:lnTo>
                      <a:pt x="5979342" y="0"/>
                    </a:lnTo>
                    <a:close/>
                  </a:path>
                </a:pathLst>
              </a:custGeom>
              <a:solidFill>
                <a:srgbClr val="B2B2B7"/>
              </a:solidFill>
            </p:spPr>
          </p:sp>
        </p:grpSp>
      </p:gr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14</a:t>
            </a:r>
          </a:p>
        </p:txBody>
      </p:sp>
      <p:grpSp>
        <p:nvGrpSpPr>
          <p:cNvPr id="11" name="Group 11"/>
          <p:cNvGrpSpPr/>
          <p:nvPr/>
        </p:nvGrpSpPr>
        <p:grpSpPr>
          <a:xfrm>
            <a:off x="5141794" y="3474111"/>
            <a:ext cx="8909500" cy="1375223"/>
            <a:chOff x="0" y="0"/>
            <a:chExt cx="11879333" cy="1833631"/>
          </a:xfrm>
        </p:grpSpPr>
        <p:sp>
          <p:nvSpPr>
            <p:cNvPr id="12" name="TextBox 12"/>
            <p:cNvSpPr txBox="1"/>
            <p:nvPr/>
          </p:nvSpPr>
          <p:spPr>
            <a:xfrm>
              <a:off x="0" y="-104775"/>
              <a:ext cx="11879333" cy="1241848"/>
            </a:xfrm>
            <a:prstGeom prst="rect">
              <a:avLst/>
            </a:prstGeom>
          </p:spPr>
          <p:txBody>
            <a:bodyPr lIns="0" tIns="0" rIns="0" bIns="0" rtlCol="0" anchor="t">
              <a:spAutoFit/>
            </a:bodyPr>
            <a:lstStyle/>
            <a:p>
              <a:pPr marL="0" lvl="0" indent="0" algn="l">
                <a:lnSpc>
                  <a:spcPts val="7280"/>
                </a:lnSpc>
              </a:pPr>
              <a:r>
                <a:rPr lang="en-US" sz="5600">
                  <a:solidFill>
                    <a:srgbClr val="001B43"/>
                  </a:solidFill>
                  <a:latin typeface="Arita Buri Bold"/>
                  <a:ea typeface="Arita Buri Bold"/>
                  <a:cs typeface="Arita Buri Bold"/>
                  <a:sym typeface="Arita Buri Bold"/>
                </a:rPr>
                <a:t>Data Shape       (2666,20)</a:t>
              </a:r>
            </a:p>
          </p:txBody>
        </p:sp>
        <p:grpSp>
          <p:nvGrpSpPr>
            <p:cNvPr id="13" name="Group 13"/>
            <p:cNvGrpSpPr/>
            <p:nvPr/>
          </p:nvGrpSpPr>
          <p:grpSpPr>
            <a:xfrm>
              <a:off x="0" y="1421602"/>
              <a:ext cx="4310868" cy="412029"/>
              <a:chOff x="0" y="0"/>
              <a:chExt cx="5979342" cy="571500"/>
            </a:xfrm>
          </p:grpSpPr>
          <p:sp>
            <p:nvSpPr>
              <p:cNvPr id="14" name="Freeform 14"/>
              <p:cNvSpPr/>
              <p:nvPr/>
            </p:nvSpPr>
            <p:spPr>
              <a:xfrm>
                <a:off x="0" y="255270"/>
                <a:ext cx="5979342" cy="69850"/>
              </a:xfrm>
              <a:custGeom>
                <a:avLst/>
                <a:gdLst/>
                <a:ahLst/>
                <a:cxnLst/>
                <a:rect l="l" t="t" r="r" b="b"/>
                <a:pathLst>
                  <a:path w="5979342" h="69850">
                    <a:moveTo>
                      <a:pt x="5688512" y="0"/>
                    </a:moveTo>
                    <a:lnTo>
                      <a:pt x="0" y="0"/>
                    </a:lnTo>
                    <a:lnTo>
                      <a:pt x="0" y="69850"/>
                    </a:lnTo>
                    <a:lnTo>
                      <a:pt x="5979342" y="69850"/>
                    </a:lnTo>
                    <a:lnTo>
                      <a:pt x="5979342" y="0"/>
                    </a:lnTo>
                    <a:close/>
                  </a:path>
                </a:pathLst>
              </a:custGeom>
              <a:solidFill>
                <a:srgbClr val="B2B2B7"/>
              </a:solidFill>
            </p:spPr>
          </p:sp>
        </p:grpSp>
      </p:grpSp>
      <p:grpSp>
        <p:nvGrpSpPr>
          <p:cNvPr id="15" name="Group 15"/>
          <p:cNvGrpSpPr/>
          <p:nvPr/>
        </p:nvGrpSpPr>
        <p:grpSpPr>
          <a:xfrm>
            <a:off x="1092430" y="559496"/>
            <a:ext cx="16103140" cy="1993229"/>
            <a:chOff x="0" y="0"/>
            <a:chExt cx="21470854" cy="2657638"/>
          </a:xfrm>
        </p:grpSpPr>
        <p:sp>
          <p:nvSpPr>
            <p:cNvPr id="16" name="TextBox 16"/>
            <p:cNvSpPr txBox="1"/>
            <p:nvPr/>
          </p:nvSpPr>
          <p:spPr>
            <a:xfrm>
              <a:off x="0" y="9525"/>
              <a:ext cx="21470854" cy="1611842"/>
            </a:xfrm>
            <a:prstGeom prst="rect">
              <a:avLst/>
            </a:prstGeom>
          </p:spPr>
          <p:txBody>
            <a:bodyPr lIns="0" tIns="0" rIns="0" bIns="0" rtlCol="0" anchor="t">
              <a:spAutoFit/>
            </a:bodyPr>
            <a:lstStyle/>
            <a:p>
              <a:pPr marL="0" lvl="0" indent="0" algn="ctr">
                <a:lnSpc>
                  <a:spcPts val="8800"/>
                </a:lnSpc>
              </a:pPr>
              <a:r>
                <a:rPr lang="en-US" sz="8000">
                  <a:solidFill>
                    <a:srgbClr val="09427D"/>
                  </a:solidFill>
                  <a:latin typeface="Arita Buri Bold"/>
                  <a:ea typeface="Arita Buri Bold"/>
                  <a:cs typeface="Arita Buri Bold"/>
                  <a:sym typeface="Arita Buri Bold"/>
                </a:rPr>
                <a:t>Data Summary</a:t>
              </a:r>
            </a:p>
          </p:txBody>
        </p:sp>
        <p:sp>
          <p:nvSpPr>
            <p:cNvPr id="17" name="TextBox 17"/>
            <p:cNvSpPr txBox="1"/>
            <p:nvPr/>
          </p:nvSpPr>
          <p:spPr>
            <a:xfrm>
              <a:off x="626459" y="2031865"/>
              <a:ext cx="20217936" cy="625774"/>
            </a:xfrm>
            <a:prstGeom prst="rect">
              <a:avLst/>
            </a:prstGeom>
          </p:spPr>
          <p:txBody>
            <a:bodyPr lIns="0" tIns="0" rIns="0" bIns="0" rtlCol="0" anchor="t">
              <a:spAutoFit/>
            </a:bodyPr>
            <a:lstStyle/>
            <a:p>
              <a:pPr marL="0" lvl="0" indent="0" algn="ctr">
                <a:lnSpc>
                  <a:spcPts val="3919"/>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71006" y="2945647"/>
            <a:ext cx="17380473" cy="5919730"/>
          </a:xfrm>
          <a:custGeom>
            <a:avLst/>
            <a:gdLst/>
            <a:ahLst/>
            <a:cxnLst/>
            <a:rect l="l" t="t" r="r" b="b"/>
            <a:pathLst>
              <a:path w="17380473" h="5919730">
                <a:moveTo>
                  <a:pt x="0" y="0"/>
                </a:moveTo>
                <a:lnTo>
                  <a:pt x="17380473" y="0"/>
                </a:lnTo>
                <a:lnTo>
                  <a:pt x="17380473" y="5919731"/>
                </a:lnTo>
                <a:lnTo>
                  <a:pt x="0" y="5919731"/>
                </a:lnTo>
                <a:lnTo>
                  <a:pt x="0" y="0"/>
                </a:lnTo>
                <a:close/>
              </a:path>
            </a:pathLst>
          </a:custGeom>
          <a:blipFill>
            <a:blip r:embed="rId2"/>
            <a:stretch>
              <a:fillRect t="-1524" r="-1000" b="-1524"/>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15</a:t>
            </a:r>
          </a:p>
        </p:txBody>
      </p:sp>
      <p:grpSp>
        <p:nvGrpSpPr>
          <p:cNvPr id="4" name="Group 4"/>
          <p:cNvGrpSpPr/>
          <p:nvPr/>
        </p:nvGrpSpPr>
        <p:grpSpPr>
          <a:xfrm>
            <a:off x="1092430" y="606168"/>
            <a:ext cx="16103140" cy="1899885"/>
            <a:chOff x="0" y="0"/>
            <a:chExt cx="21470854" cy="2533181"/>
          </a:xfrm>
        </p:grpSpPr>
        <p:sp>
          <p:nvSpPr>
            <p:cNvPr id="5" name="TextBox 5"/>
            <p:cNvSpPr txBox="1"/>
            <p:nvPr/>
          </p:nvSpPr>
          <p:spPr>
            <a:xfrm>
              <a:off x="0" y="0"/>
              <a:ext cx="21470854" cy="1496909"/>
            </a:xfrm>
            <a:prstGeom prst="rect">
              <a:avLst/>
            </a:prstGeom>
          </p:spPr>
          <p:txBody>
            <a:bodyPr lIns="0" tIns="0" rIns="0" bIns="0" rtlCol="0" anchor="t">
              <a:spAutoFit/>
            </a:bodyPr>
            <a:lstStyle/>
            <a:p>
              <a:pPr marL="0" lvl="0" indent="0" algn="ctr">
                <a:lnSpc>
                  <a:spcPts val="8140"/>
                </a:lnSpc>
              </a:pPr>
              <a:r>
                <a:rPr lang="en-US" sz="7400">
                  <a:solidFill>
                    <a:srgbClr val="09427D"/>
                  </a:solidFill>
                  <a:latin typeface="Arita Buri Bold"/>
                  <a:ea typeface="Arita Buri Bold"/>
                  <a:cs typeface="Arita Buri Bold"/>
                  <a:sym typeface="Arita Buri Bold"/>
                </a:rPr>
                <a:t>Distribution of Variable Types</a:t>
              </a:r>
            </a:p>
          </p:txBody>
        </p:sp>
        <p:sp>
          <p:nvSpPr>
            <p:cNvPr id="6" name="TextBox 6"/>
            <p:cNvSpPr txBox="1"/>
            <p:nvPr/>
          </p:nvSpPr>
          <p:spPr>
            <a:xfrm>
              <a:off x="626459" y="1907407"/>
              <a:ext cx="20217936" cy="625774"/>
            </a:xfrm>
            <a:prstGeom prst="rect">
              <a:avLst/>
            </a:prstGeom>
          </p:spPr>
          <p:txBody>
            <a:bodyPr lIns="0" tIns="0" rIns="0" bIns="0" rtlCol="0" anchor="t">
              <a:spAutoFit/>
            </a:bodyPr>
            <a:lstStyle/>
            <a:p>
              <a:pPr marL="0" lvl="0" indent="0" algn="ctr">
                <a:lnSpc>
                  <a:spcPts val="391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0815085" y="2435389"/>
            <a:ext cx="5355378" cy="2062658"/>
            <a:chOff x="0" y="0"/>
            <a:chExt cx="7140503" cy="2750211"/>
          </a:xfrm>
        </p:grpSpPr>
        <p:sp>
          <p:nvSpPr>
            <p:cNvPr id="3" name="TextBox 3"/>
            <p:cNvSpPr txBox="1"/>
            <p:nvPr/>
          </p:nvSpPr>
          <p:spPr>
            <a:xfrm>
              <a:off x="0" y="2088914"/>
              <a:ext cx="7140503" cy="661297"/>
            </a:xfrm>
            <a:prstGeom prst="rect">
              <a:avLst/>
            </a:prstGeom>
          </p:spPr>
          <p:txBody>
            <a:bodyPr lIns="0" tIns="0" rIns="0" bIns="0" rtlCol="0" anchor="t">
              <a:spAutoFit/>
            </a:bodyPr>
            <a:lstStyle/>
            <a:p>
              <a:pPr marL="0" lvl="0" indent="0" algn="l">
                <a:lnSpc>
                  <a:spcPts val="3839"/>
                </a:lnSpc>
                <a:spcBef>
                  <a:spcPct val="0"/>
                </a:spcBef>
              </a:pPr>
              <a:r>
                <a:rPr lang="en-US" sz="3199">
                  <a:solidFill>
                    <a:srgbClr val="09427D"/>
                  </a:solidFill>
                  <a:latin typeface="Arita Buri Bold"/>
                  <a:ea typeface="Arita Buri Bold"/>
                  <a:cs typeface="Arita Buri Bold"/>
                  <a:sym typeface="Arita Buri Bold"/>
                </a:rPr>
                <a:t>Churn </a:t>
              </a:r>
              <a:r>
                <a:rPr lang="en-US" sz="3199" u="none">
                  <a:solidFill>
                    <a:srgbClr val="09427D"/>
                  </a:solidFill>
                  <a:latin typeface="Arita Buri Bold"/>
                  <a:ea typeface="Arita Buri Bold"/>
                  <a:cs typeface="Arita Buri Bold"/>
                  <a:sym typeface="Arita Buri Bold"/>
                </a:rPr>
                <a:t>Rate</a:t>
              </a:r>
            </a:p>
          </p:txBody>
        </p:sp>
        <p:sp>
          <p:nvSpPr>
            <p:cNvPr id="4" name="TextBox 4"/>
            <p:cNvSpPr txBox="1"/>
            <p:nvPr/>
          </p:nvSpPr>
          <p:spPr>
            <a:xfrm>
              <a:off x="0" y="-104775"/>
              <a:ext cx="7140503" cy="1241178"/>
            </a:xfrm>
            <a:prstGeom prst="rect">
              <a:avLst/>
            </a:prstGeom>
          </p:spPr>
          <p:txBody>
            <a:bodyPr lIns="0" tIns="0" rIns="0" bIns="0" rtlCol="0" anchor="t">
              <a:spAutoFit/>
            </a:bodyPr>
            <a:lstStyle/>
            <a:p>
              <a:pPr marL="0" lvl="0" indent="0" algn="l">
                <a:lnSpc>
                  <a:spcPts val="7280"/>
                </a:lnSpc>
              </a:pPr>
              <a:r>
                <a:rPr lang="en-US" sz="5600">
                  <a:solidFill>
                    <a:srgbClr val="09427D"/>
                  </a:solidFill>
                  <a:latin typeface="Arita Buri Bold"/>
                  <a:ea typeface="Arita Buri Bold"/>
                  <a:cs typeface="Arita Buri Bold"/>
                  <a:sym typeface="Arita Buri Bold"/>
                </a:rPr>
                <a:t>14.5%</a:t>
              </a:r>
            </a:p>
          </p:txBody>
        </p:sp>
        <p:grpSp>
          <p:nvGrpSpPr>
            <p:cNvPr id="5" name="Group 5"/>
            <p:cNvGrpSpPr/>
            <p:nvPr/>
          </p:nvGrpSpPr>
          <p:grpSpPr>
            <a:xfrm>
              <a:off x="0" y="1420932"/>
              <a:ext cx="2591203" cy="412029"/>
              <a:chOff x="0" y="0"/>
              <a:chExt cx="3594100" cy="571500"/>
            </a:xfrm>
          </p:grpSpPr>
          <p:sp>
            <p:nvSpPr>
              <p:cNvPr id="6" name="Freeform 6"/>
              <p:cNvSpPr/>
              <p:nvPr/>
            </p:nvSpPr>
            <p:spPr>
              <a:xfrm>
                <a:off x="0" y="255270"/>
                <a:ext cx="3594100" cy="69850"/>
              </a:xfrm>
              <a:custGeom>
                <a:avLst/>
                <a:gdLst/>
                <a:ahLst/>
                <a:cxnLst/>
                <a:rect l="l" t="t" r="r" b="b"/>
                <a:pathLst>
                  <a:path w="3594100" h="69850">
                    <a:moveTo>
                      <a:pt x="3303270" y="0"/>
                    </a:moveTo>
                    <a:lnTo>
                      <a:pt x="0" y="0"/>
                    </a:lnTo>
                    <a:lnTo>
                      <a:pt x="0" y="69850"/>
                    </a:lnTo>
                    <a:lnTo>
                      <a:pt x="3594100" y="69850"/>
                    </a:lnTo>
                    <a:lnTo>
                      <a:pt x="3594100" y="0"/>
                    </a:lnTo>
                    <a:close/>
                  </a:path>
                </a:pathLst>
              </a:custGeom>
              <a:solidFill>
                <a:srgbClr val="09427D"/>
              </a:solidFill>
            </p:spPr>
          </p:sp>
        </p:grpSp>
      </p:grpSp>
      <p:grpSp>
        <p:nvGrpSpPr>
          <p:cNvPr id="7" name="Group 7"/>
          <p:cNvGrpSpPr/>
          <p:nvPr/>
        </p:nvGrpSpPr>
        <p:grpSpPr>
          <a:xfrm>
            <a:off x="10815085" y="6544572"/>
            <a:ext cx="5355378" cy="2073892"/>
            <a:chOff x="0" y="0"/>
            <a:chExt cx="7140503" cy="2765189"/>
          </a:xfrm>
        </p:grpSpPr>
        <p:sp>
          <p:nvSpPr>
            <p:cNvPr id="8" name="TextBox 8"/>
            <p:cNvSpPr txBox="1"/>
            <p:nvPr/>
          </p:nvSpPr>
          <p:spPr>
            <a:xfrm>
              <a:off x="0" y="2088914"/>
              <a:ext cx="7140503" cy="6762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09427D"/>
                  </a:solidFill>
                  <a:latin typeface="Arita Buri Bold"/>
                  <a:ea typeface="Arita Buri Bold"/>
                  <a:cs typeface="Arita Buri Bold"/>
                  <a:sym typeface="Arita Buri Bold"/>
                </a:rPr>
                <a:t>Non-Churn Rate</a:t>
              </a:r>
            </a:p>
          </p:txBody>
        </p:sp>
        <p:sp>
          <p:nvSpPr>
            <p:cNvPr id="9" name="TextBox 9"/>
            <p:cNvSpPr txBox="1"/>
            <p:nvPr/>
          </p:nvSpPr>
          <p:spPr>
            <a:xfrm>
              <a:off x="0" y="-104775"/>
              <a:ext cx="7140503" cy="1241178"/>
            </a:xfrm>
            <a:prstGeom prst="rect">
              <a:avLst/>
            </a:prstGeom>
          </p:spPr>
          <p:txBody>
            <a:bodyPr lIns="0" tIns="0" rIns="0" bIns="0" rtlCol="0" anchor="t">
              <a:spAutoFit/>
            </a:bodyPr>
            <a:lstStyle/>
            <a:p>
              <a:pPr marL="0" lvl="0" indent="0" algn="l">
                <a:lnSpc>
                  <a:spcPts val="7280"/>
                </a:lnSpc>
              </a:pPr>
              <a:r>
                <a:rPr lang="en-US" sz="5600">
                  <a:solidFill>
                    <a:srgbClr val="09427D"/>
                  </a:solidFill>
                  <a:latin typeface="Arita Buri Bold"/>
                  <a:ea typeface="Arita Buri Bold"/>
                  <a:cs typeface="Arita Buri Bold"/>
                  <a:sym typeface="Arita Buri Bold"/>
                </a:rPr>
                <a:t> 85.5%</a:t>
              </a:r>
            </a:p>
          </p:txBody>
        </p:sp>
        <p:grpSp>
          <p:nvGrpSpPr>
            <p:cNvPr id="10" name="Group 10"/>
            <p:cNvGrpSpPr/>
            <p:nvPr/>
          </p:nvGrpSpPr>
          <p:grpSpPr>
            <a:xfrm>
              <a:off x="0" y="1420932"/>
              <a:ext cx="2591203" cy="412029"/>
              <a:chOff x="0" y="0"/>
              <a:chExt cx="3594100" cy="571500"/>
            </a:xfrm>
          </p:grpSpPr>
          <p:sp>
            <p:nvSpPr>
              <p:cNvPr id="11" name="Freeform 11"/>
              <p:cNvSpPr/>
              <p:nvPr/>
            </p:nvSpPr>
            <p:spPr>
              <a:xfrm>
                <a:off x="0" y="255270"/>
                <a:ext cx="3594100" cy="69850"/>
              </a:xfrm>
              <a:custGeom>
                <a:avLst/>
                <a:gdLst/>
                <a:ahLst/>
                <a:cxnLst/>
                <a:rect l="l" t="t" r="r" b="b"/>
                <a:pathLst>
                  <a:path w="3594100" h="69850">
                    <a:moveTo>
                      <a:pt x="3303270" y="0"/>
                    </a:moveTo>
                    <a:lnTo>
                      <a:pt x="0" y="0"/>
                    </a:lnTo>
                    <a:lnTo>
                      <a:pt x="0" y="69850"/>
                    </a:lnTo>
                    <a:lnTo>
                      <a:pt x="3594100" y="69850"/>
                    </a:lnTo>
                    <a:lnTo>
                      <a:pt x="3594100" y="0"/>
                    </a:lnTo>
                    <a:close/>
                  </a:path>
                </a:pathLst>
              </a:custGeom>
              <a:solidFill>
                <a:srgbClr val="09427D"/>
              </a:solidFill>
            </p:spPr>
          </p:sp>
        </p:grpSp>
      </p:gr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16</a:t>
            </a:r>
          </a:p>
        </p:txBody>
      </p:sp>
      <p:sp>
        <p:nvSpPr>
          <p:cNvPr id="13" name="Freeform 13"/>
          <p:cNvSpPr/>
          <p:nvPr/>
        </p:nvSpPr>
        <p:spPr>
          <a:xfrm>
            <a:off x="1487860" y="2233058"/>
            <a:ext cx="7460880" cy="6864010"/>
          </a:xfrm>
          <a:custGeom>
            <a:avLst/>
            <a:gdLst/>
            <a:ahLst/>
            <a:cxnLst/>
            <a:rect l="l" t="t" r="r" b="b"/>
            <a:pathLst>
              <a:path w="7460880" h="6864010">
                <a:moveTo>
                  <a:pt x="0" y="0"/>
                </a:moveTo>
                <a:lnTo>
                  <a:pt x="7460879" y="0"/>
                </a:lnTo>
                <a:lnTo>
                  <a:pt x="7460879" y="6864009"/>
                </a:lnTo>
                <a:lnTo>
                  <a:pt x="0" y="6864009"/>
                </a:lnTo>
                <a:lnTo>
                  <a:pt x="0" y="0"/>
                </a:lnTo>
                <a:close/>
              </a:path>
            </a:pathLst>
          </a:custGeom>
          <a:blipFill>
            <a:blip r:embed="rId2"/>
            <a:stretch>
              <a:fillRect/>
            </a:stretch>
          </a:blipFill>
        </p:spPr>
      </p:sp>
      <p:grpSp>
        <p:nvGrpSpPr>
          <p:cNvPr id="14" name="Group 14"/>
          <p:cNvGrpSpPr/>
          <p:nvPr/>
        </p:nvGrpSpPr>
        <p:grpSpPr>
          <a:xfrm>
            <a:off x="1092430" y="488747"/>
            <a:ext cx="16103140" cy="1744311"/>
            <a:chOff x="0" y="0"/>
            <a:chExt cx="21470854" cy="2325748"/>
          </a:xfrm>
        </p:grpSpPr>
        <p:sp>
          <p:nvSpPr>
            <p:cNvPr id="15" name="TextBox 15"/>
            <p:cNvSpPr txBox="1"/>
            <p:nvPr/>
          </p:nvSpPr>
          <p:spPr>
            <a:xfrm>
              <a:off x="0" y="0"/>
              <a:ext cx="21470854" cy="1289476"/>
            </a:xfrm>
            <a:prstGeom prst="rect">
              <a:avLst/>
            </a:prstGeom>
          </p:spPr>
          <p:txBody>
            <a:bodyPr lIns="0" tIns="0" rIns="0" bIns="0" rtlCol="0" anchor="t">
              <a:spAutoFit/>
            </a:bodyPr>
            <a:lstStyle/>
            <a:p>
              <a:pPr marL="0" lvl="0" indent="0" algn="ctr">
                <a:lnSpc>
                  <a:spcPts val="7040"/>
                </a:lnSpc>
              </a:pPr>
              <a:r>
                <a:rPr lang="en-US" sz="6400">
                  <a:solidFill>
                    <a:srgbClr val="09427D"/>
                  </a:solidFill>
                  <a:latin typeface="Arita Buri Bold"/>
                  <a:ea typeface="Arita Buri Bold"/>
                  <a:cs typeface="Arita Buri Bold"/>
                  <a:sym typeface="Arita Buri Bold"/>
                </a:rPr>
                <a:t>Overall Churn Distribution</a:t>
              </a:r>
            </a:p>
          </p:txBody>
        </p:sp>
        <p:sp>
          <p:nvSpPr>
            <p:cNvPr id="16" name="TextBox 16"/>
            <p:cNvSpPr txBox="1"/>
            <p:nvPr/>
          </p:nvSpPr>
          <p:spPr>
            <a:xfrm>
              <a:off x="626459" y="1699974"/>
              <a:ext cx="20217936" cy="625774"/>
            </a:xfrm>
            <a:prstGeom prst="rect">
              <a:avLst/>
            </a:prstGeom>
          </p:spPr>
          <p:txBody>
            <a:bodyPr lIns="0" tIns="0" rIns="0" bIns="0" rtlCol="0" anchor="t">
              <a:spAutoFit/>
            </a:bodyPr>
            <a:lstStyle/>
            <a:p>
              <a:pPr marL="0" lvl="0" indent="0" algn="ctr">
                <a:lnSpc>
                  <a:spcPts val="391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677513" y="1876023"/>
            <a:ext cx="7293796" cy="3947767"/>
          </a:xfrm>
          <a:custGeom>
            <a:avLst/>
            <a:gdLst/>
            <a:ahLst/>
            <a:cxnLst/>
            <a:rect l="l" t="t" r="r" b="b"/>
            <a:pathLst>
              <a:path w="7293796" h="3947767">
                <a:moveTo>
                  <a:pt x="0" y="0"/>
                </a:moveTo>
                <a:lnTo>
                  <a:pt x="7293797" y="0"/>
                </a:lnTo>
                <a:lnTo>
                  <a:pt x="7293797" y="3947767"/>
                </a:lnTo>
                <a:lnTo>
                  <a:pt x="0" y="3947767"/>
                </a:lnTo>
                <a:lnTo>
                  <a:pt x="0" y="0"/>
                </a:lnTo>
                <a:close/>
              </a:path>
            </a:pathLst>
          </a:custGeom>
          <a:blipFill>
            <a:blip r:embed="rId2"/>
            <a:stretch>
              <a:fillRect/>
            </a:stretch>
          </a:blipFill>
        </p:spPr>
      </p:sp>
      <p:sp>
        <p:nvSpPr>
          <p:cNvPr id="3" name="Freeform 3"/>
          <p:cNvSpPr/>
          <p:nvPr/>
        </p:nvSpPr>
        <p:spPr>
          <a:xfrm>
            <a:off x="9144000" y="1876023"/>
            <a:ext cx="7253759" cy="3930055"/>
          </a:xfrm>
          <a:custGeom>
            <a:avLst/>
            <a:gdLst/>
            <a:ahLst/>
            <a:cxnLst/>
            <a:rect l="l" t="t" r="r" b="b"/>
            <a:pathLst>
              <a:path w="7253759" h="3930055">
                <a:moveTo>
                  <a:pt x="0" y="0"/>
                </a:moveTo>
                <a:lnTo>
                  <a:pt x="7253759" y="0"/>
                </a:lnTo>
                <a:lnTo>
                  <a:pt x="7253759" y="3930055"/>
                </a:lnTo>
                <a:lnTo>
                  <a:pt x="0" y="3930055"/>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17</a:t>
            </a:r>
          </a:p>
        </p:txBody>
      </p:sp>
      <p:grpSp>
        <p:nvGrpSpPr>
          <p:cNvPr id="5" name="Group 5"/>
          <p:cNvGrpSpPr/>
          <p:nvPr/>
        </p:nvGrpSpPr>
        <p:grpSpPr>
          <a:xfrm>
            <a:off x="1092430" y="442912"/>
            <a:ext cx="16103140" cy="1744311"/>
            <a:chOff x="0" y="0"/>
            <a:chExt cx="21470854" cy="2325748"/>
          </a:xfrm>
        </p:grpSpPr>
        <p:sp>
          <p:nvSpPr>
            <p:cNvPr id="6" name="TextBox 6"/>
            <p:cNvSpPr txBox="1"/>
            <p:nvPr/>
          </p:nvSpPr>
          <p:spPr>
            <a:xfrm>
              <a:off x="0" y="0"/>
              <a:ext cx="21470854" cy="1289476"/>
            </a:xfrm>
            <a:prstGeom prst="rect">
              <a:avLst/>
            </a:prstGeom>
          </p:spPr>
          <p:txBody>
            <a:bodyPr lIns="0" tIns="0" rIns="0" bIns="0" rtlCol="0" anchor="t">
              <a:spAutoFit/>
            </a:bodyPr>
            <a:lstStyle/>
            <a:p>
              <a:pPr marL="0" lvl="0" indent="0" algn="ctr">
                <a:lnSpc>
                  <a:spcPts val="7040"/>
                </a:lnSpc>
              </a:pPr>
              <a:r>
                <a:rPr lang="en-US" sz="6400">
                  <a:solidFill>
                    <a:srgbClr val="09427D"/>
                  </a:solidFill>
                  <a:latin typeface="Arita Buri Bold"/>
                  <a:ea typeface="Arita Buri Bold"/>
                  <a:cs typeface="Arita Buri Bold"/>
                  <a:sym typeface="Arita Buri Bold"/>
                </a:rPr>
                <a:t>Distribution of Variables by Churn</a:t>
              </a:r>
            </a:p>
          </p:txBody>
        </p:sp>
        <p:sp>
          <p:nvSpPr>
            <p:cNvPr id="7" name="TextBox 7"/>
            <p:cNvSpPr txBox="1"/>
            <p:nvPr/>
          </p:nvSpPr>
          <p:spPr>
            <a:xfrm>
              <a:off x="626459" y="1699974"/>
              <a:ext cx="20217936" cy="625774"/>
            </a:xfrm>
            <a:prstGeom prst="rect">
              <a:avLst/>
            </a:prstGeom>
          </p:spPr>
          <p:txBody>
            <a:bodyPr lIns="0" tIns="0" rIns="0" bIns="0" rtlCol="0" anchor="t">
              <a:spAutoFit/>
            </a:bodyPr>
            <a:lstStyle/>
            <a:p>
              <a:pPr marL="0" lvl="0" indent="0" algn="ctr">
                <a:lnSpc>
                  <a:spcPts val="3919"/>
                </a:lnSpc>
              </a:pPr>
              <a:endParaRPr/>
            </a:p>
          </p:txBody>
        </p:sp>
      </p:grpSp>
      <p:sp>
        <p:nvSpPr>
          <p:cNvPr id="8" name="Freeform 8"/>
          <p:cNvSpPr/>
          <p:nvPr/>
        </p:nvSpPr>
        <p:spPr>
          <a:xfrm>
            <a:off x="9144000" y="6037735"/>
            <a:ext cx="7253759" cy="3930055"/>
          </a:xfrm>
          <a:custGeom>
            <a:avLst/>
            <a:gdLst/>
            <a:ahLst/>
            <a:cxnLst/>
            <a:rect l="l" t="t" r="r" b="b"/>
            <a:pathLst>
              <a:path w="7253759" h="3930055">
                <a:moveTo>
                  <a:pt x="0" y="0"/>
                </a:moveTo>
                <a:lnTo>
                  <a:pt x="7253759" y="0"/>
                </a:lnTo>
                <a:lnTo>
                  <a:pt x="7253759" y="3930056"/>
                </a:lnTo>
                <a:lnTo>
                  <a:pt x="0" y="3930056"/>
                </a:lnTo>
                <a:lnTo>
                  <a:pt x="0" y="0"/>
                </a:lnTo>
                <a:close/>
              </a:path>
            </a:pathLst>
          </a:custGeom>
          <a:blipFill>
            <a:blip r:embed="rId4"/>
            <a:stretch>
              <a:fillRect l="-166" r="-166"/>
            </a:stretch>
          </a:blipFill>
        </p:spPr>
      </p:sp>
      <p:sp>
        <p:nvSpPr>
          <p:cNvPr id="9" name="Freeform 9"/>
          <p:cNvSpPr/>
          <p:nvPr/>
        </p:nvSpPr>
        <p:spPr>
          <a:xfrm>
            <a:off x="1590851" y="6003413"/>
            <a:ext cx="7380459" cy="3998700"/>
          </a:xfrm>
          <a:custGeom>
            <a:avLst/>
            <a:gdLst/>
            <a:ahLst/>
            <a:cxnLst/>
            <a:rect l="l" t="t" r="r" b="b"/>
            <a:pathLst>
              <a:path w="7380459" h="3998700">
                <a:moveTo>
                  <a:pt x="0" y="0"/>
                </a:moveTo>
                <a:lnTo>
                  <a:pt x="7380459" y="0"/>
                </a:lnTo>
                <a:lnTo>
                  <a:pt x="7380459" y="3998700"/>
                </a:lnTo>
                <a:lnTo>
                  <a:pt x="0" y="3998700"/>
                </a:lnTo>
                <a:lnTo>
                  <a:pt x="0" y="0"/>
                </a:lnTo>
                <a:close/>
              </a:path>
            </a:pathLst>
          </a:custGeom>
          <a:blipFill>
            <a:blip r:embed="rId5"/>
            <a:stretch>
              <a:fillRect l="-166" r="-166"/>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226324" y="1614950"/>
            <a:ext cx="12762514" cy="4099309"/>
          </a:xfrm>
          <a:custGeom>
            <a:avLst/>
            <a:gdLst/>
            <a:ahLst/>
            <a:cxnLst/>
            <a:rect l="l" t="t" r="r" b="b"/>
            <a:pathLst>
              <a:path w="12762514" h="4099309">
                <a:moveTo>
                  <a:pt x="0" y="0"/>
                </a:moveTo>
                <a:lnTo>
                  <a:pt x="12762514" y="0"/>
                </a:lnTo>
                <a:lnTo>
                  <a:pt x="12762514" y="4099308"/>
                </a:lnTo>
                <a:lnTo>
                  <a:pt x="0" y="4099308"/>
                </a:lnTo>
                <a:lnTo>
                  <a:pt x="0" y="0"/>
                </a:lnTo>
                <a:close/>
              </a:path>
            </a:pathLst>
          </a:custGeom>
          <a:blipFill>
            <a:blip r:embed="rId2"/>
            <a:stretch>
              <a:fillRect/>
            </a:stretch>
          </a:blipFill>
        </p:spPr>
      </p:sp>
      <p:sp>
        <p:nvSpPr>
          <p:cNvPr id="3" name="Freeform 3"/>
          <p:cNvSpPr/>
          <p:nvPr/>
        </p:nvSpPr>
        <p:spPr>
          <a:xfrm>
            <a:off x="3226324" y="5900713"/>
            <a:ext cx="12762514" cy="4099309"/>
          </a:xfrm>
          <a:custGeom>
            <a:avLst/>
            <a:gdLst/>
            <a:ahLst/>
            <a:cxnLst/>
            <a:rect l="l" t="t" r="r" b="b"/>
            <a:pathLst>
              <a:path w="12762514" h="4099309">
                <a:moveTo>
                  <a:pt x="0" y="0"/>
                </a:moveTo>
                <a:lnTo>
                  <a:pt x="12762514" y="0"/>
                </a:lnTo>
                <a:lnTo>
                  <a:pt x="12762514" y="4099308"/>
                </a:lnTo>
                <a:lnTo>
                  <a:pt x="0" y="4099308"/>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18</a:t>
            </a:r>
          </a:p>
        </p:txBody>
      </p:sp>
      <p:grpSp>
        <p:nvGrpSpPr>
          <p:cNvPr id="5" name="Group 5"/>
          <p:cNvGrpSpPr/>
          <p:nvPr/>
        </p:nvGrpSpPr>
        <p:grpSpPr>
          <a:xfrm>
            <a:off x="1092430" y="488747"/>
            <a:ext cx="16103140" cy="1744311"/>
            <a:chOff x="0" y="0"/>
            <a:chExt cx="21470854" cy="2325748"/>
          </a:xfrm>
        </p:grpSpPr>
        <p:sp>
          <p:nvSpPr>
            <p:cNvPr id="6" name="TextBox 6"/>
            <p:cNvSpPr txBox="1"/>
            <p:nvPr/>
          </p:nvSpPr>
          <p:spPr>
            <a:xfrm>
              <a:off x="0" y="0"/>
              <a:ext cx="21470854" cy="1289476"/>
            </a:xfrm>
            <a:prstGeom prst="rect">
              <a:avLst/>
            </a:prstGeom>
          </p:spPr>
          <p:txBody>
            <a:bodyPr lIns="0" tIns="0" rIns="0" bIns="0" rtlCol="0" anchor="t">
              <a:spAutoFit/>
            </a:bodyPr>
            <a:lstStyle/>
            <a:p>
              <a:pPr marL="0" lvl="0" indent="0" algn="ctr">
                <a:lnSpc>
                  <a:spcPts val="7040"/>
                </a:lnSpc>
              </a:pPr>
              <a:r>
                <a:rPr lang="en-US" sz="6400">
                  <a:solidFill>
                    <a:srgbClr val="09427D"/>
                  </a:solidFill>
                  <a:latin typeface="Arita Buri Bold"/>
                  <a:ea typeface="Arita Buri Bold"/>
                  <a:cs typeface="Arita Buri Bold"/>
                  <a:sym typeface="Arita Buri Bold"/>
                </a:rPr>
                <a:t>Outlier Detection</a:t>
              </a:r>
            </a:p>
          </p:txBody>
        </p:sp>
        <p:sp>
          <p:nvSpPr>
            <p:cNvPr id="7" name="TextBox 7"/>
            <p:cNvSpPr txBox="1"/>
            <p:nvPr/>
          </p:nvSpPr>
          <p:spPr>
            <a:xfrm>
              <a:off x="626459" y="1699974"/>
              <a:ext cx="20217936" cy="625774"/>
            </a:xfrm>
            <a:prstGeom prst="rect">
              <a:avLst/>
            </a:prstGeom>
          </p:spPr>
          <p:txBody>
            <a:bodyPr lIns="0" tIns="0" rIns="0" bIns="0" rtlCol="0" anchor="t">
              <a:spAutoFit/>
            </a:bodyPr>
            <a:lstStyle/>
            <a:p>
              <a:pPr marL="0" lvl="0" indent="0" algn="ctr">
                <a:lnSpc>
                  <a:spcPts val="391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457368" y="1193934"/>
            <a:ext cx="10959423" cy="9093066"/>
          </a:xfrm>
          <a:custGeom>
            <a:avLst/>
            <a:gdLst/>
            <a:ahLst/>
            <a:cxnLst/>
            <a:rect l="l" t="t" r="r" b="b"/>
            <a:pathLst>
              <a:path w="10959423" h="9093066">
                <a:moveTo>
                  <a:pt x="0" y="0"/>
                </a:moveTo>
                <a:lnTo>
                  <a:pt x="10959423" y="0"/>
                </a:lnTo>
                <a:lnTo>
                  <a:pt x="10959423" y="9093066"/>
                </a:lnTo>
                <a:lnTo>
                  <a:pt x="0" y="9093066"/>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19</a:t>
            </a:r>
          </a:p>
        </p:txBody>
      </p:sp>
      <p:grpSp>
        <p:nvGrpSpPr>
          <p:cNvPr id="4" name="Group 4"/>
          <p:cNvGrpSpPr/>
          <p:nvPr/>
        </p:nvGrpSpPr>
        <p:grpSpPr>
          <a:xfrm>
            <a:off x="1302249" y="156545"/>
            <a:ext cx="16103140" cy="1744311"/>
            <a:chOff x="0" y="0"/>
            <a:chExt cx="21470854" cy="2325748"/>
          </a:xfrm>
        </p:grpSpPr>
        <p:sp>
          <p:nvSpPr>
            <p:cNvPr id="5" name="TextBox 5"/>
            <p:cNvSpPr txBox="1"/>
            <p:nvPr/>
          </p:nvSpPr>
          <p:spPr>
            <a:xfrm>
              <a:off x="0" y="0"/>
              <a:ext cx="21470854" cy="1289476"/>
            </a:xfrm>
            <a:prstGeom prst="rect">
              <a:avLst/>
            </a:prstGeom>
          </p:spPr>
          <p:txBody>
            <a:bodyPr lIns="0" tIns="0" rIns="0" bIns="0" rtlCol="0" anchor="t">
              <a:spAutoFit/>
            </a:bodyPr>
            <a:lstStyle/>
            <a:p>
              <a:pPr marL="0" lvl="0" indent="0" algn="ctr">
                <a:lnSpc>
                  <a:spcPts val="7040"/>
                </a:lnSpc>
              </a:pPr>
              <a:r>
                <a:rPr lang="en-US" sz="6400">
                  <a:solidFill>
                    <a:srgbClr val="09427D"/>
                  </a:solidFill>
                  <a:latin typeface="Arita Buri Bold"/>
                  <a:ea typeface="Arita Buri Bold"/>
                  <a:cs typeface="Arita Buri Bold"/>
                  <a:sym typeface="Arita Buri Bold"/>
                </a:rPr>
                <a:t>Missing Values</a:t>
              </a:r>
            </a:p>
          </p:txBody>
        </p:sp>
        <p:sp>
          <p:nvSpPr>
            <p:cNvPr id="6" name="TextBox 6"/>
            <p:cNvSpPr txBox="1"/>
            <p:nvPr/>
          </p:nvSpPr>
          <p:spPr>
            <a:xfrm>
              <a:off x="626459" y="1699974"/>
              <a:ext cx="20217936" cy="625774"/>
            </a:xfrm>
            <a:prstGeom prst="rect">
              <a:avLst/>
            </a:prstGeom>
          </p:spPr>
          <p:txBody>
            <a:bodyPr lIns="0" tIns="0" rIns="0" bIns="0" rtlCol="0" anchor="t">
              <a:spAutoFit/>
            </a:bodyPr>
            <a:lstStyle/>
            <a:p>
              <a:pPr marL="0" lvl="0" indent="0" algn="ctr">
                <a:lnSpc>
                  <a:spcPts val="391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2745421" y="1972769"/>
            <a:ext cx="1673250" cy="1673250"/>
            <a:chOff x="0" y="0"/>
            <a:chExt cx="13716000" cy="13716000"/>
          </a:xfrm>
        </p:grpSpPr>
        <p:sp>
          <p:nvSpPr>
            <p:cNvPr id="3" name="Freeform 3">
              <a:hlinkClick r:id="rId2" tooltip="https://www.canva.com/design/DAGTeFuuLt4/OaRumJerE9ijqzLC0lRbXg/edit?utm_content=DAGTeFuuLt4&amp;utm_campaign=designshare&amp;utm_medium=link2&amp;utm_source=sharebutton"/>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
              <a:stretch>
                <a:fillRect t="-16747" b="-16747"/>
              </a:stretch>
            </a:blipFill>
            <a:ln w="9525" cap="sq">
              <a:solidFill>
                <a:srgbClr val="FFFFFF"/>
              </a:solidFill>
              <a:prstDash val="solid"/>
              <a:miter/>
            </a:ln>
          </p:spPr>
        </p:sp>
      </p:grpSp>
      <p:grpSp>
        <p:nvGrpSpPr>
          <p:cNvPr id="4" name="Group 4"/>
          <p:cNvGrpSpPr/>
          <p:nvPr/>
        </p:nvGrpSpPr>
        <p:grpSpPr>
          <a:xfrm>
            <a:off x="8098932" y="1972769"/>
            <a:ext cx="1673250" cy="1673250"/>
            <a:chOff x="0" y="0"/>
            <a:chExt cx="13716000" cy="13716000"/>
          </a:xfrm>
        </p:grpSpPr>
        <p:sp>
          <p:nvSpPr>
            <p:cNvPr id="5" name="Freeform 5">
              <a:hlinkClick r:id="rId2" tooltip="https://www.canva.com/design/DAGTeFuuLt4/OaRumJerE9ijqzLC0lRbXg/edit?utm_content=DAGTeFuuLt4&amp;utm_campaign=designshare&amp;utm_medium=link2&amp;utm_source=sharebutton"/>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4"/>
              <a:stretch>
                <a:fillRect t="-10687" b="-10687"/>
              </a:stretch>
            </a:blipFill>
            <a:ln w="9525" cap="sq">
              <a:solidFill>
                <a:srgbClr val="FFFFFF"/>
              </a:solidFill>
              <a:prstDash val="solid"/>
              <a:miter/>
            </a:ln>
          </p:spPr>
        </p:sp>
      </p:grpSp>
      <p:grpSp>
        <p:nvGrpSpPr>
          <p:cNvPr id="6" name="Group 6"/>
          <p:cNvGrpSpPr/>
          <p:nvPr/>
        </p:nvGrpSpPr>
        <p:grpSpPr>
          <a:xfrm>
            <a:off x="13484150" y="1972769"/>
            <a:ext cx="1673250" cy="1673250"/>
            <a:chOff x="0" y="0"/>
            <a:chExt cx="13716000" cy="13716000"/>
          </a:xfrm>
        </p:grpSpPr>
        <p:sp>
          <p:nvSpPr>
            <p:cNvPr id="7" name="Freeform 7">
              <a:hlinkClick r:id="rId2" tooltip="https://www.canva.com/design/DAGTeFuuLt4/OaRumJerE9ijqzLC0lRbXg/edit?utm_content=DAGTeFuuLt4&amp;utm_campaign=designshare&amp;utm_medium=link2&amp;utm_source=sharebutton"/>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5"/>
              <a:stretch>
                <a:fillRect t="-2692" b="-2692"/>
              </a:stretch>
            </a:blipFill>
            <a:ln w="9525" cap="sq">
              <a:solidFill>
                <a:srgbClr val="FFFFFF"/>
              </a:solidFill>
              <a:prstDash val="solid"/>
              <a:miter/>
            </a:ln>
          </p:spPr>
        </p:sp>
      </p:grpSp>
      <p:grpSp>
        <p:nvGrpSpPr>
          <p:cNvPr id="8" name="Group 8"/>
          <p:cNvGrpSpPr/>
          <p:nvPr/>
        </p:nvGrpSpPr>
        <p:grpSpPr>
          <a:xfrm>
            <a:off x="13484150" y="5947131"/>
            <a:ext cx="1673250" cy="1673250"/>
            <a:chOff x="0" y="0"/>
            <a:chExt cx="13716000" cy="13716000"/>
          </a:xfrm>
        </p:grpSpPr>
        <p:sp>
          <p:nvSpPr>
            <p:cNvPr id="9" name="Freeform 9">
              <a:hlinkClick r:id="rId2" tooltip="https://www.canva.com/design/DAGTeFuuLt4/OaRumJerE9ijqzLC0lRbXg/edit?utm_content=DAGTeFuuLt4&amp;utm_campaign=designshare&amp;utm_medium=link2&amp;utm_source=sharebutton"/>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t="-16666" b="-16666"/>
              </a:stretch>
            </a:blipFill>
            <a:ln w="9525" cap="sq">
              <a:solidFill>
                <a:srgbClr val="FFFFFF"/>
              </a:solidFill>
              <a:prstDash val="solid"/>
              <a:miter/>
            </a:ln>
          </p:spPr>
        </p:sp>
      </p:grpSp>
      <p:grpSp>
        <p:nvGrpSpPr>
          <p:cNvPr id="10" name="Group 10"/>
          <p:cNvGrpSpPr/>
          <p:nvPr/>
        </p:nvGrpSpPr>
        <p:grpSpPr>
          <a:xfrm>
            <a:off x="8216515" y="5947131"/>
            <a:ext cx="1673250" cy="1673250"/>
            <a:chOff x="0" y="0"/>
            <a:chExt cx="13716000" cy="13716000"/>
          </a:xfrm>
        </p:grpSpPr>
        <p:sp>
          <p:nvSpPr>
            <p:cNvPr id="11" name="Freeform 11">
              <a:hlinkClick r:id="rId2" tooltip="https://www.canva.com/design/DAGTeFuuLt4/OaRumJerE9ijqzLC0lRbXg/edit?utm_content=DAGTeFuuLt4&amp;utm_campaign=designshare&amp;utm_medium=link2&amp;utm_source=sharebutton"/>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t="-19087" b="-19087"/>
              </a:stretch>
            </a:blipFill>
            <a:ln w="9525" cap="sq">
              <a:solidFill>
                <a:srgbClr val="FFFFFF"/>
              </a:solidFill>
              <a:prstDash val="solid"/>
              <a:miter/>
            </a:ln>
          </p:spPr>
        </p:sp>
      </p:grpSp>
      <p:grpSp>
        <p:nvGrpSpPr>
          <p:cNvPr id="12" name="Group 12"/>
          <p:cNvGrpSpPr/>
          <p:nvPr/>
        </p:nvGrpSpPr>
        <p:grpSpPr>
          <a:xfrm>
            <a:off x="2745421" y="5804585"/>
            <a:ext cx="1673250" cy="1673250"/>
            <a:chOff x="0" y="0"/>
            <a:chExt cx="13716000" cy="13716000"/>
          </a:xfrm>
        </p:grpSpPr>
        <p:sp>
          <p:nvSpPr>
            <p:cNvPr id="13" name="Freeform 13">
              <a:hlinkClick r:id="rId2" tooltip="https://www.canva.com/design/DAGTeFuuLt4/OaRumJerE9ijqzLC0lRbXg/edit?utm_content=DAGTeFuuLt4&amp;utm_campaign=designshare&amp;utm_medium=link2&amp;utm_source=sharebutton"/>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l="-15272" r="-15272"/>
              </a:stretch>
            </a:blipFill>
            <a:ln w="9525" cap="sq">
              <a:solidFill>
                <a:srgbClr val="FFFFFF"/>
              </a:solidFill>
              <a:prstDash val="solid"/>
              <a:miter/>
            </a:ln>
          </p:spPr>
        </p:sp>
      </p:grpSp>
      <p:sp>
        <p:nvSpPr>
          <p:cNvPr id="14" name="TextBox 14"/>
          <p:cNvSpPr txBox="1"/>
          <p:nvPr/>
        </p:nvSpPr>
        <p:spPr>
          <a:xfrm>
            <a:off x="1986459" y="4220014"/>
            <a:ext cx="3404304" cy="471183"/>
          </a:xfrm>
          <a:prstGeom prst="rect">
            <a:avLst/>
          </a:prstGeom>
        </p:spPr>
        <p:txBody>
          <a:bodyPr lIns="0" tIns="0" rIns="0" bIns="0" rtlCol="0" anchor="t">
            <a:spAutoFit/>
          </a:bodyPr>
          <a:lstStyle/>
          <a:p>
            <a:pPr algn="l">
              <a:lnSpc>
                <a:spcPts val="3954"/>
              </a:lnSpc>
            </a:pPr>
            <a:r>
              <a:rPr lang="en-US" sz="2824" b="1">
                <a:solidFill>
                  <a:srgbClr val="123D33"/>
                </a:solidFill>
                <a:latin typeface="Open Sans Bold"/>
                <a:ea typeface="Open Sans Bold"/>
                <a:cs typeface="Open Sans Bold"/>
                <a:sym typeface="Open Sans Bold"/>
              </a:rPr>
              <a:t>Mariam Maammar</a:t>
            </a:r>
          </a:p>
        </p:txBody>
      </p:sp>
      <p:sp>
        <p:nvSpPr>
          <p:cNvPr id="15" name="TextBox 15"/>
          <p:cNvSpPr txBox="1"/>
          <p:nvPr/>
        </p:nvSpPr>
        <p:spPr>
          <a:xfrm>
            <a:off x="7697536" y="4220014"/>
            <a:ext cx="2311598" cy="471183"/>
          </a:xfrm>
          <a:prstGeom prst="rect">
            <a:avLst/>
          </a:prstGeom>
        </p:spPr>
        <p:txBody>
          <a:bodyPr lIns="0" tIns="0" rIns="0" bIns="0" rtlCol="0" anchor="t">
            <a:spAutoFit/>
          </a:bodyPr>
          <a:lstStyle/>
          <a:p>
            <a:pPr algn="ctr">
              <a:lnSpc>
                <a:spcPts val="3954"/>
              </a:lnSpc>
            </a:pPr>
            <a:r>
              <a:rPr lang="en-US" sz="2824" b="1">
                <a:solidFill>
                  <a:srgbClr val="123D33"/>
                </a:solidFill>
                <a:latin typeface="Open Sans Bold"/>
                <a:ea typeface="Open Sans Bold"/>
                <a:cs typeface="Open Sans Bold"/>
                <a:sym typeface="Open Sans Bold"/>
              </a:rPr>
              <a:t>Maram Mejri</a:t>
            </a:r>
          </a:p>
        </p:txBody>
      </p:sp>
      <p:sp>
        <p:nvSpPr>
          <p:cNvPr id="16" name="TextBox 16"/>
          <p:cNvSpPr txBox="1"/>
          <p:nvPr/>
        </p:nvSpPr>
        <p:spPr>
          <a:xfrm>
            <a:off x="13128602" y="4220014"/>
            <a:ext cx="2384346" cy="471183"/>
          </a:xfrm>
          <a:prstGeom prst="rect">
            <a:avLst/>
          </a:prstGeom>
        </p:spPr>
        <p:txBody>
          <a:bodyPr lIns="0" tIns="0" rIns="0" bIns="0" rtlCol="0" anchor="t">
            <a:spAutoFit/>
          </a:bodyPr>
          <a:lstStyle/>
          <a:p>
            <a:pPr algn="ctr">
              <a:lnSpc>
                <a:spcPts val="3954"/>
              </a:lnSpc>
            </a:pPr>
            <a:r>
              <a:rPr lang="en-US" sz="2824" b="1">
                <a:solidFill>
                  <a:srgbClr val="123D33"/>
                </a:solidFill>
                <a:latin typeface="Open Sans Bold"/>
                <a:ea typeface="Open Sans Bold"/>
                <a:cs typeface="Open Sans Bold"/>
                <a:sym typeface="Open Sans Bold"/>
              </a:rPr>
              <a:t>Chaima Mejri</a:t>
            </a:r>
          </a:p>
        </p:txBody>
      </p:sp>
      <p:sp>
        <p:nvSpPr>
          <p:cNvPr id="17" name="TextBox 17"/>
          <p:cNvSpPr txBox="1"/>
          <p:nvPr/>
        </p:nvSpPr>
        <p:spPr>
          <a:xfrm>
            <a:off x="7411782" y="7805916"/>
            <a:ext cx="3282716" cy="525785"/>
          </a:xfrm>
          <a:prstGeom prst="rect">
            <a:avLst/>
          </a:prstGeom>
        </p:spPr>
        <p:txBody>
          <a:bodyPr wrap="square" lIns="0" tIns="0" rIns="0" bIns="0" rtlCol="0" anchor="t">
            <a:spAutoFit/>
          </a:bodyPr>
          <a:lstStyle/>
          <a:p>
            <a:pPr algn="ctr">
              <a:lnSpc>
                <a:spcPts val="4076"/>
              </a:lnSpc>
            </a:pPr>
            <a:r>
              <a:rPr lang="en-US" sz="2911" b="1" dirty="0" err="1">
                <a:solidFill>
                  <a:srgbClr val="123D33"/>
                </a:solidFill>
                <a:latin typeface="Open Sans Bold"/>
                <a:ea typeface="Open Sans Bold"/>
                <a:cs typeface="Open Sans Bold"/>
                <a:sym typeface="Open Sans Bold"/>
              </a:rPr>
              <a:t>Firas</a:t>
            </a:r>
            <a:r>
              <a:rPr lang="en-US" sz="2911" b="1" dirty="0">
                <a:solidFill>
                  <a:srgbClr val="123D33"/>
                </a:solidFill>
                <a:latin typeface="Open Sans Bold"/>
                <a:ea typeface="Open Sans Bold"/>
                <a:cs typeface="Open Sans Bold"/>
                <a:sym typeface="Open Sans Bold"/>
              </a:rPr>
              <a:t> </a:t>
            </a:r>
            <a:r>
              <a:rPr lang="en-US" sz="2911" b="1" dirty="0" err="1">
                <a:solidFill>
                  <a:srgbClr val="123D33"/>
                </a:solidFill>
                <a:latin typeface="Open Sans Bold"/>
                <a:ea typeface="Open Sans Bold"/>
                <a:cs typeface="Open Sans Bold"/>
                <a:sym typeface="Open Sans Bold"/>
              </a:rPr>
              <a:t>Bouguerra</a:t>
            </a:r>
            <a:endParaRPr lang="en-US" sz="2911" b="1" dirty="0">
              <a:solidFill>
                <a:srgbClr val="123D33"/>
              </a:solidFill>
              <a:latin typeface="Open Sans Bold"/>
              <a:ea typeface="Open Sans Bold"/>
              <a:cs typeface="Open Sans Bold"/>
              <a:sym typeface="Open Sans Bold"/>
            </a:endParaRPr>
          </a:p>
        </p:txBody>
      </p:sp>
      <p:sp>
        <p:nvSpPr>
          <p:cNvPr id="18" name="TextBox 18"/>
          <p:cNvSpPr txBox="1"/>
          <p:nvPr/>
        </p:nvSpPr>
        <p:spPr>
          <a:xfrm>
            <a:off x="1927255" y="7860518"/>
            <a:ext cx="3567507" cy="488011"/>
          </a:xfrm>
          <a:prstGeom prst="rect">
            <a:avLst/>
          </a:prstGeom>
        </p:spPr>
        <p:txBody>
          <a:bodyPr lIns="0" tIns="0" rIns="0" bIns="0" rtlCol="0" anchor="t">
            <a:spAutoFit/>
          </a:bodyPr>
          <a:lstStyle/>
          <a:p>
            <a:pPr algn="ctr">
              <a:lnSpc>
                <a:spcPts val="4076"/>
              </a:lnSpc>
            </a:pPr>
            <a:r>
              <a:rPr lang="en-US" sz="2911" b="1">
                <a:solidFill>
                  <a:srgbClr val="123D33"/>
                </a:solidFill>
                <a:latin typeface="Open Sans Bold"/>
                <a:ea typeface="Open Sans Bold"/>
                <a:cs typeface="Open Sans Bold"/>
                <a:sym typeface="Open Sans Bold"/>
              </a:rPr>
              <a:t>Houssem Khedher</a:t>
            </a:r>
          </a:p>
        </p:txBody>
      </p:sp>
      <p:sp>
        <p:nvSpPr>
          <p:cNvPr id="19" name="TextBox 19"/>
          <p:cNvSpPr txBox="1"/>
          <p:nvPr/>
        </p:nvSpPr>
        <p:spPr>
          <a:xfrm>
            <a:off x="12614209" y="7860518"/>
            <a:ext cx="3668890" cy="471183"/>
          </a:xfrm>
          <a:prstGeom prst="rect">
            <a:avLst/>
          </a:prstGeom>
        </p:spPr>
        <p:txBody>
          <a:bodyPr lIns="0" tIns="0" rIns="0" bIns="0" rtlCol="0" anchor="t">
            <a:spAutoFit/>
          </a:bodyPr>
          <a:lstStyle/>
          <a:p>
            <a:pPr algn="ctr">
              <a:lnSpc>
                <a:spcPts val="3954"/>
              </a:lnSpc>
            </a:pPr>
            <a:r>
              <a:rPr lang="en-US" sz="2824" b="1">
                <a:solidFill>
                  <a:srgbClr val="123D33"/>
                </a:solidFill>
                <a:latin typeface="Open Sans Bold"/>
                <a:ea typeface="Open Sans Bold"/>
                <a:cs typeface="Open Sans Bold"/>
                <a:sym typeface="Open Sans Bold"/>
              </a:rPr>
              <a:t>Oussema Bargougui</a:t>
            </a:r>
          </a:p>
        </p:txBody>
      </p:sp>
      <p:sp>
        <p:nvSpPr>
          <p:cNvPr id="20" name="TextBox 20"/>
          <p:cNvSpPr txBox="1"/>
          <p:nvPr/>
        </p:nvSpPr>
        <p:spPr>
          <a:xfrm>
            <a:off x="7487316" y="255213"/>
            <a:ext cx="2952083" cy="833562"/>
          </a:xfrm>
          <a:prstGeom prst="rect">
            <a:avLst/>
          </a:prstGeom>
        </p:spPr>
        <p:txBody>
          <a:bodyPr wrap="square" lIns="0" tIns="0" rIns="0" bIns="0" rtlCol="0" anchor="t">
            <a:spAutoFit/>
          </a:bodyPr>
          <a:lstStyle/>
          <a:p>
            <a:pPr algn="ctr">
              <a:lnSpc>
                <a:spcPts val="6471"/>
              </a:lnSpc>
            </a:pPr>
            <a:r>
              <a:rPr lang="en-US" sz="4622" b="1" dirty="0">
                <a:solidFill>
                  <a:srgbClr val="123D33"/>
                </a:solidFill>
                <a:latin typeface="Ubuntu Bold"/>
                <a:ea typeface="Ubuntu Bold"/>
                <a:cs typeface="Ubuntu Bold"/>
                <a:sym typeface="Ubuntu Bold"/>
              </a:rPr>
              <a:t>Our Team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1028700" y="3228050"/>
            <a:ext cx="7778048" cy="2320925"/>
          </a:xfrm>
          <a:prstGeom prst="rect">
            <a:avLst/>
          </a:prstGeom>
        </p:spPr>
        <p:txBody>
          <a:bodyPr lIns="0" tIns="0" rIns="0" bIns="0" rtlCol="0" anchor="t">
            <a:spAutoFit/>
          </a:bodyPr>
          <a:lstStyle/>
          <a:p>
            <a:pPr marL="0" lvl="0" indent="0" algn="l">
              <a:lnSpc>
                <a:spcPts val="8800"/>
              </a:lnSpc>
            </a:pPr>
            <a:r>
              <a:rPr lang="en-US" sz="8000">
                <a:solidFill>
                  <a:srgbClr val="FFFFFF"/>
                </a:solidFill>
                <a:latin typeface="Arita Buri Bold"/>
                <a:ea typeface="Arita Buri Bold"/>
                <a:cs typeface="Arita Buri Bold"/>
                <a:sym typeface="Arita Buri Bold"/>
              </a:rPr>
              <a:t>Data Preparation</a:t>
            </a:r>
          </a:p>
        </p:txBody>
      </p:sp>
      <p:sp>
        <p:nvSpPr>
          <p:cNvPr id="3" name="Freeform 3">
            <a:extLst>
              <a:ext uri="{C183D7F6-B498-43B3-948B-1728B52AA6E4}">
                <adec:decorative xmlns:adec="http://schemas.microsoft.com/office/drawing/2017/decorative" xmlns="" val="1"/>
              </a:ext>
            </a:extLst>
          </p:cNvPr>
          <p:cNvSpPr/>
          <p:nvPr/>
        </p:nvSpPr>
        <p:spPr>
          <a:xfrm rot="1112919">
            <a:off x="9774564" y="1736466"/>
            <a:ext cx="6968473" cy="7222712"/>
          </a:xfrm>
          <a:custGeom>
            <a:avLst/>
            <a:gdLst/>
            <a:ahLst/>
            <a:cxnLst/>
            <a:rect l="l" t="t" r="r" b="b"/>
            <a:pathLst>
              <a:path w="6968473" h="7222712">
                <a:moveTo>
                  <a:pt x="0" y="0"/>
                </a:moveTo>
                <a:lnTo>
                  <a:pt x="6968472" y="0"/>
                </a:lnTo>
                <a:lnTo>
                  <a:pt x="6968472" y="7222712"/>
                </a:lnTo>
                <a:lnTo>
                  <a:pt x="0" y="7222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descr="a conceptual graphic of people having an idea"/>
          <p:cNvSpPr/>
          <p:nvPr/>
        </p:nvSpPr>
        <p:spPr>
          <a:xfrm>
            <a:off x="9630787" y="1911062"/>
            <a:ext cx="7256025" cy="6873519"/>
          </a:xfrm>
          <a:custGeom>
            <a:avLst/>
            <a:gdLst/>
            <a:ahLst/>
            <a:cxnLst/>
            <a:rect l="l" t="t" r="r" b="b"/>
            <a:pathLst>
              <a:path w="7256025" h="6873519">
                <a:moveTo>
                  <a:pt x="0" y="0"/>
                </a:moveTo>
                <a:lnTo>
                  <a:pt x="7256026" y="0"/>
                </a:lnTo>
                <a:lnTo>
                  <a:pt x="7256026" y="6873520"/>
                </a:lnTo>
                <a:lnTo>
                  <a:pt x="0" y="6873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5354357" y="4990054"/>
            <a:ext cx="6145260" cy="948550"/>
            <a:chOff x="0" y="0"/>
            <a:chExt cx="8193680" cy="1264733"/>
          </a:xfrm>
        </p:grpSpPr>
        <p:sp>
          <p:nvSpPr>
            <p:cNvPr id="3" name="TextBox 3"/>
            <p:cNvSpPr txBox="1"/>
            <p:nvPr/>
          </p:nvSpPr>
          <p:spPr>
            <a:xfrm>
              <a:off x="0" y="-66675"/>
              <a:ext cx="8193680" cy="850963"/>
            </a:xfrm>
            <a:prstGeom prst="rect">
              <a:avLst/>
            </a:prstGeom>
          </p:spPr>
          <p:txBody>
            <a:bodyPr lIns="0" tIns="0" rIns="0" bIns="0" rtlCol="0" anchor="t">
              <a:spAutoFit/>
            </a:bodyPr>
            <a:lstStyle/>
            <a:p>
              <a:pPr marL="0" lvl="0" indent="0" algn="l">
                <a:lnSpc>
                  <a:spcPts val="5021"/>
                </a:lnSpc>
              </a:pPr>
              <a:r>
                <a:rPr lang="en-US" sz="3862">
                  <a:solidFill>
                    <a:srgbClr val="001B43"/>
                  </a:solidFill>
                  <a:latin typeface="Arita Buri Bold"/>
                  <a:ea typeface="Arita Buri Bold"/>
                  <a:cs typeface="Arita Buri Bold"/>
                  <a:sym typeface="Arita Buri Bold"/>
                </a:rPr>
                <a:t>NaN Values             0     </a:t>
              </a:r>
            </a:p>
          </p:txBody>
        </p:sp>
        <p:grpSp>
          <p:nvGrpSpPr>
            <p:cNvPr id="4" name="Group 4"/>
            <p:cNvGrpSpPr/>
            <p:nvPr/>
          </p:nvGrpSpPr>
          <p:grpSpPr>
            <a:xfrm>
              <a:off x="0" y="980539"/>
              <a:ext cx="2973389" cy="284194"/>
              <a:chOff x="0" y="0"/>
              <a:chExt cx="5979342" cy="571500"/>
            </a:xfrm>
          </p:grpSpPr>
          <p:sp>
            <p:nvSpPr>
              <p:cNvPr id="5" name="Freeform 5"/>
              <p:cNvSpPr/>
              <p:nvPr/>
            </p:nvSpPr>
            <p:spPr>
              <a:xfrm>
                <a:off x="0" y="255270"/>
                <a:ext cx="5979342" cy="69850"/>
              </a:xfrm>
              <a:custGeom>
                <a:avLst/>
                <a:gdLst/>
                <a:ahLst/>
                <a:cxnLst/>
                <a:rect l="l" t="t" r="r" b="b"/>
                <a:pathLst>
                  <a:path w="5979342" h="69850">
                    <a:moveTo>
                      <a:pt x="5688512" y="0"/>
                    </a:moveTo>
                    <a:lnTo>
                      <a:pt x="0" y="0"/>
                    </a:lnTo>
                    <a:lnTo>
                      <a:pt x="0" y="69850"/>
                    </a:lnTo>
                    <a:lnTo>
                      <a:pt x="5979342" y="69850"/>
                    </a:lnTo>
                    <a:lnTo>
                      <a:pt x="5979342" y="0"/>
                    </a:lnTo>
                    <a:close/>
                  </a:path>
                </a:pathLst>
              </a:custGeom>
              <a:solidFill>
                <a:srgbClr val="B2B2B7"/>
              </a:solidFill>
            </p:spPr>
          </p:sp>
        </p:grpSp>
      </p:grpSp>
      <p:grpSp>
        <p:nvGrpSpPr>
          <p:cNvPr id="6" name="Group 6"/>
          <p:cNvGrpSpPr/>
          <p:nvPr/>
        </p:nvGrpSpPr>
        <p:grpSpPr>
          <a:xfrm>
            <a:off x="5354357" y="6253910"/>
            <a:ext cx="8805974" cy="891819"/>
            <a:chOff x="0" y="0"/>
            <a:chExt cx="11741298" cy="1189091"/>
          </a:xfrm>
        </p:grpSpPr>
        <p:sp>
          <p:nvSpPr>
            <p:cNvPr id="7" name="TextBox 7"/>
            <p:cNvSpPr txBox="1"/>
            <p:nvPr/>
          </p:nvSpPr>
          <p:spPr>
            <a:xfrm>
              <a:off x="0" y="-66675"/>
              <a:ext cx="11741298" cy="850963"/>
            </a:xfrm>
            <a:prstGeom prst="rect">
              <a:avLst/>
            </a:prstGeom>
          </p:spPr>
          <p:txBody>
            <a:bodyPr lIns="0" tIns="0" rIns="0" bIns="0" rtlCol="0" anchor="t">
              <a:spAutoFit/>
            </a:bodyPr>
            <a:lstStyle/>
            <a:p>
              <a:pPr marL="0" lvl="0" indent="0" algn="l">
                <a:lnSpc>
                  <a:spcPts val="5021"/>
                </a:lnSpc>
              </a:pPr>
              <a:r>
                <a:rPr lang="en-US" sz="3862">
                  <a:solidFill>
                    <a:srgbClr val="001B43"/>
                  </a:solidFill>
                  <a:latin typeface="Arita Buri Bold"/>
                  <a:ea typeface="Arita Buri Bold"/>
                  <a:cs typeface="Arita Buri Bold"/>
                  <a:sym typeface="Arita Buri Bold"/>
                </a:rPr>
                <a:t>Outliers            no anomalies found</a:t>
              </a:r>
            </a:p>
          </p:txBody>
        </p:sp>
        <p:grpSp>
          <p:nvGrpSpPr>
            <p:cNvPr id="8" name="Group 8"/>
            <p:cNvGrpSpPr/>
            <p:nvPr/>
          </p:nvGrpSpPr>
          <p:grpSpPr>
            <a:xfrm>
              <a:off x="0" y="989227"/>
              <a:ext cx="2996464" cy="199864"/>
              <a:chOff x="0" y="0"/>
              <a:chExt cx="8568218" cy="571500"/>
            </a:xfrm>
          </p:grpSpPr>
          <p:sp>
            <p:nvSpPr>
              <p:cNvPr id="9" name="Freeform 9"/>
              <p:cNvSpPr/>
              <p:nvPr/>
            </p:nvSpPr>
            <p:spPr>
              <a:xfrm>
                <a:off x="0" y="255270"/>
                <a:ext cx="8568217" cy="69850"/>
              </a:xfrm>
              <a:custGeom>
                <a:avLst/>
                <a:gdLst/>
                <a:ahLst/>
                <a:cxnLst/>
                <a:rect l="l" t="t" r="r" b="b"/>
                <a:pathLst>
                  <a:path w="8568217" h="69850">
                    <a:moveTo>
                      <a:pt x="8277388" y="0"/>
                    </a:moveTo>
                    <a:lnTo>
                      <a:pt x="0" y="0"/>
                    </a:lnTo>
                    <a:lnTo>
                      <a:pt x="0" y="69850"/>
                    </a:lnTo>
                    <a:lnTo>
                      <a:pt x="8568217" y="69850"/>
                    </a:lnTo>
                    <a:lnTo>
                      <a:pt x="8568217" y="0"/>
                    </a:lnTo>
                    <a:close/>
                  </a:path>
                </a:pathLst>
              </a:custGeom>
              <a:solidFill>
                <a:srgbClr val="B2B2B7"/>
              </a:solidFill>
            </p:spPr>
          </p:sp>
        </p:grpSp>
      </p:grpSp>
      <p:grpSp>
        <p:nvGrpSpPr>
          <p:cNvPr id="10" name="Group 10"/>
          <p:cNvGrpSpPr/>
          <p:nvPr/>
        </p:nvGrpSpPr>
        <p:grpSpPr>
          <a:xfrm>
            <a:off x="5354357" y="3723389"/>
            <a:ext cx="6145260" cy="948550"/>
            <a:chOff x="0" y="0"/>
            <a:chExt cx="8193680" cy="1264733"/>
          </a:xfrm>
        </p:grpSpPr>
        <p:sp>
          <p:nvSpPr>
            <p:cNvPr id="11" name="TextBox 11"/>
            <p:cNvSpPr txBox="1"/>
            <p:nvPr/>
          </p:nvSpPr>
          <p:spPr>
            <a:xfrm>
              <a:off x="0" y="-66675"/>
              <a:ext cx="8193680" cy="850963"/>
            </a:xfrm>
            <a:prstGeom prst="rect">
              <a:avLst/>
            </a:prstGeom>
          </p:spPr>
          <p:txBody>
            <a:bodyPr lIns="0" tIns="0" rIns="0" bIns="0" rtlCol="0" anchor="t">
              <a:spAutoFit/>
            </a:bodyPr>
            <a:lstStyle/>
            <a:p>
              <a:pPr marL="0" lvl="0" indent="0" algn="l">
                <a:lnSpc>
                  <a:spcPts val="5021"/>
                </a:lnSpc>
              </a:pPr>
              <a:r>
                <a:rPr lang="en-US" sz="3862">
                  <a:solidFill>
                    <a:srgbClr val="001B43"/>
                  </a:solidFill>
                  <a:latin typeface="Arita Buri Bold"/>
                  <a:ea typeface="Arita Buri Bold"/>
                  <a:cs typeface="Arita Buri Bold"/>
                  <a:sym typeface="Arita Buri Bold"/>
                </a:rPr>
                <a:t>Redundancy            0</a:t>
              </a:r>
            </a:p>
          </p:txBody>
        </p:sp>
        <p:grpSp>
          <p:nvGrpSpPr>
            <p:cNvPr id="12" name="Group 12"/>
            <p:cNvGrpSpPr/>
            <p:nvPr/>
          </p:nvGrpSpPr>
          <p:grpSpPr>
            <a:xfrm>
              <a:off x="0" y="980539"/>
              <a:ext cx="2973389" cy="284194"/>
              <a:chOff x="0" y="0"/>
              <a:chExt cx="5979342" cy="571500"/>
            </a:xfrm>
          </p:grpSpPr>
          <p:sp>
            <p:nvSpPr>
              <p:cNvPr id="13" name="Freeform 13"/>
              <p:cNvSpPr/>
              <p:nvPr/>
            </p:nvSpPr>
            <p:spPr>
              <a:xfrm>
                <a:off x="0" y="255270"/>
                <a:ext cx="5979342" cy="69850"/>
              </a:xfrm>
              <a:custGeom>
                <a:avLst/>
                <a:gdLst/>
                <a:ahLst/>
                <a:cxnLst/>
                <a:rect l="l" t="t" r="r" b="b"/>
                <a:pathLst>
                  <a:path w="5979342" h="69850">
                    <a:moveTo>
                      <a:pt x="5688512" y="0"/>
                    </a:moveTo>
                    <a:lnTo>
                      <a:pt x="0" y="0"/>
                    </a:lnTo>
                    <a:lnTo>
                      <a:pt x="0" y="69850"/>
                    </a:lnTo>
                    <a:lnTo>
                      <a:pt x="5979342" y="69850"/>
                    </a:lnTo>
                    <a:lnTo>
                      <a:pt x="5979342" y="0"/>
                    </a:lnTo>
                    <a:close/>
                  </a:path>
                </a:pathLst>
              </a:custGeom>
              <a:solidFill>
                <a:srgbClr val="B2B2B7"/>
              </a:solidFill>
            </p:spPr>
          </p:sp>
        </p:grpSp>
      </p:grpSp>
      <p:sp>
        <p:nvSpPr>
          <p:cNvPr id="14" name="Freeform 14"/>
          <p:cNvSpPr/>
          <p:nvPr/>
        </p:nvSpPr>
        <p:spPr>
          <a:xfrm>
            <a:off x="460263" y="8094700"/>
            <a:ext cx="1307356" cy="588692"/>
          </a:xfrm>
          <a:custGeom>
            <a:avLst/>
            <a:gdLst/>
            <a:ahLst/>
            <a:cxnLst/>
            <a:rect l="l" t="t" r="r" b="b"/>
            <a:pathLst>
              <a:path w="1307356" h="588692">
                <a:moveTo>
                  <a:pt x="0" y="0"/>
                </a:moveTo>
                <a:lnTo>
                  <a:pt x="1307355" y="0"/>
                </a:lnTo>
                <a:lnTo>
                  <a:pt x="1307355" y="588692"/>
                </a:lnTo>
                <a:lnTo>
                  <a:pt x="0" y="588692"/>
                </a:lnTo>
                <a:lnTo>
                  <a:pt x="0" y="0"/>
                </a:lnTo>
                <a:close/>
              </a:path>
            </a:pathLst>
          </a:custGeom>
          <a:blipFill>
            <a:blip r:embed="rId2"/>
            <a:stretch>
              <a:fillRect/>
            </a:stretch>
          </a:blipFill>
        </p:spPr>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21</a:t>
            </a:r>
          </a:p>
        </p:txBody>
      </p:sp>
      <p:grpSp>
        <p:nvGrpSpPr>
          <p:cNvPr id="16" name="Group 16"/>
          <p:cNvGrpSpPr/>
          <p:nvPr/>
        </p:nvGrpSpPr>
        <p:grpSpPr>
          <a:xfrm>
            <a:off x="3480015" y="2365098"/>
            <a:ext cx="10261237" cy="1151334"/>
            <a:chOff x="0" y="0"/>
            <a:chExt cx="13681649" cy="1535112"/>
          </a:xfrm>
        </p:grpSpPr>
        <p:sp>
          <p:nvSpPr>
            <p:cNvPr id="17" name="TextBox 17"/>
            <p:cNvSpPr txBox="1"/>
            <p:nvPr/>
          </p:nvSpPr>
          <p:spPr>
            <a:xfrm>
              <a:off x="0" y="9525"/>
              <a:ext cx="13681649" cy="865254"/>
            </a:xfrm>
            <a:prstGeom prst="rect">
              <a:avLst/>
            </a:prstGeom>
          </p:spPr>
          <p:txBody>
            <a:bodyPr lIns="0" tIns="0" rIns="0" bIns="0" rtlCol="0" anchor="t">
              <a:spAutoFit/>
            </a:bodyPr>
            <a:lstStyle/>
            <a:p>
              <a:pPr marL="0" lvl="0" indent="0" algn="ctr">
                <a:lnSpc>
                  <a:spcPts val="4792"/>
                </a:lnSpc>
              </a:pPr>
              <a:r>
                <a:rPr lang="en-US" sz="4356">
                  <a:solidFill>
                    <a:srgbClr val="004066"/>
                  </a:solidFill>
                  <a:latin typeface="Arita Buri Bold"/>
                  <a:ea typeface="Arita Buri Bold"/>
                  <a:cs typeface="Arita Buri Bold"/>
                  <a:sym typeface="Arita Buri Bold"/>
                </a:rPr>
                <a:t>Data Quality Assessment</a:t>
              </a:r>
            </a:p>
          </p:txBody>
        </p:sp>
        <p:sp>
          <p:nvSpPr>
            <p:cNvPr id="18" name="TextBox 18"/>
            <p:cNvSpPr txBox="1"/>
            <p:nvPr/>
          </p:nvSpPr>
          <p:spPr>
            <a:xfrm>
              <a:off x="399192" y="1144198"/>
              <a:ext cx="12883265" cy="390913"/>
            </a:xfrm>
            <a:prstGeom prst="rect">
              <a:avLst/>
            </a:prstGeom>
          </p:spPr>
          <p:txBody>
            <a:bodyPr lIns="0" tIns="0" rIns="0" bIns="0" rtlCol="0" anchor="t">
              <a:spAutoFit/>
            </a:bodyPr>
            <a:lstStyle/>
            <a:p>
              <a:pPr marL="0" lvl="0" indent="0" algn="ctr">
                <a:lnSpc>
                  <a:spcPts val="2497"/>
                </a:lnSpc>
              </a:pPr>
              <a:endParaRPr/>
            </a:p>
          </p:txBody>
        </p:sp>
      </p:grpSp>
      <p:sp>
        <p:nvSpPr>
          <p:cNvPr id="19" name="TextBox 19"/>
          <p:cNvSpPr txBox="1"/>
          <p:nvPr/>
        </p:nvSpPr>
        <p:spPr>
          <a:xfrm>
            <a:off x="2140825" y="7973120"/>
            <a:ext cx="14403706" cy="831853"/>
          </a:xfrm>
          <a:prstGeom prst="rect">
            <a:avLst/>
          </a:prstGeom>
        </p:spPr>
        <p:txBody>
          <a:bodyPr lIns="0" tIns="0" rIns="0" bIns="0" rtlCol="0" anchor="t">
            <a:spAutoFit/>
          </a:bodyPr>
          <a:lstStyle/>
          <a:p>
            <a:pPr algn="ctr">
              <a:lnSpc>
                <a:spcPts val="6050"/>
              </a:lnSpc>
              <a:spcBef>
                <a:spcPct val="0"/>
              </a:spcBef>
            </a:pPr>
            <a:r>
              <a:rPr lang="en-US" sz="5500" b="1">
                <a:solidFill>
                  <a:srgbClr val="A50B10"/>
                </a:solidFill>
                <a:latin typeface="Arita Buri Bold"/>
                <a:ea typeface="Arita Buri Bold"/>
                <a:cs typeface="Arita Buri Bold"/>
                <a:sym typeface="Arita Buri Bold"/>
              </a:rPr>
              <a:t>The dataset is clean and ready for analysis.</a:t>
            </a:r>
          </a:p>
        </p:txBody>
      </p:sp>
      <p:grpSp>
        <p:nvGrpSpPr>
          <p:cNvPr id="20" name="Group 20"/>
          <p:cNvGrpSpPr/>
          <p:nvPr/>
        </p:nvGrpSpPr>
        <p:grpSpPr>
          <a:xfrm>
            <a:off x="1156160" y="156545"/>
            <a:ext cx="16103140" cy="1744311"/>
            <a:chOff x="0" y="0"/>
            <a:chExt cx="21470854" cy="2325748"/>
          </a:xfrm>
        </p:grpSpPr>
        <p:sp>
          <p:nvSpPr>
            <p:cNvPr id="21" name="TextBox 21"/>
            <p:cNvSpPr txBox="1"/>
            <p:nvPr/>
          </p:nvSpPr>
          <p:spPr>
            <a:xfrm>
              <a:off x="0" y="0"/>
              <a:ext cx="21470854" cy="1289476"/>
            </a:xfrm>
            <a:prstGeom prst="rect">
              <a:avLst/>
            </a:prstGeom>
          </p:spPr>
          <p:txBody>
            <a:bodyPr lIns="0" tIns="0" rIns="0" bIns="0" rtlCol="0" anchor="t">
              <a:spAutoFit/>
            </a:bodyPr>
            <a:lstStyle/>
            <a:p>
              <a:pPr marL="0" lvl="0" indent="0" algn="ctr">
                <a:lnSpc>
                  <a:spcPts val="7040"/>
                </a:lnSpc>
              </a:pPr>
              <a:r>
                <a:rPr lang="en-US" sz="6400">
                  <a:solidFill>
                    <a:srgbClr val="09427D"/>
                  </a:solidFill>
                  <a:latin typeface="Arita Buri Bold"/>
                  <a:ea typeface="Arita Buri Bold"/>
                  <a:cs typeface="Arita Buri Bold"/>
                  <a:sym typeface="Arita Buri Bold"/>
                </a:rPr>
                <a:t>Data Cleaning</a:t>
              </a:r>
            </a:p>
          </p:txBody>
        </p:sp>
        <p:sp>
          <p:nvSpPr>
            <p:cNvPr id="22" name="TextBox 22"/>
            <p:cNvSpPr txBox="1"/>
            <p:nvPr/>
          </p:nvSpPr>
          <p:spPr>
            <a:xfrm>
              <a:off x="626459" y="1699974"/>
              <a:ext cx="20217936" cy="625774"/>
            </a:xfrm>
            <a:prstGeom prst="rect">
              <a:avLst/>
            </a:prstGeom>
          </p:spPr>
          <p:txBody>
            <a:bodyPr lIns="0" tIns="0" rIns="0" bIns="0" rtlCol="0" anchor="t">
              <a:spAutoFit/>
            </a:bodyPr>
            <a:lstStyle/>
            <a:p>
              <a:pPr marL="0" lvl="0" indent="0" algn="ctr">
                <a:lnSpc>
                  <a:spcPts val="3919"/>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653430" y="2231755"/>
            <a:ext cx="8509240" cy="1536031"/>
            <a:chOff x="0" y="0"/>
            <a:chExt cx="11345653" cy="2048042"/>
          </a:xfrm>
        </p:grpSpPr>
        <p:sp>
          <p:nvSpPr>
            <p:cNvPr id="3" name="TextBox 3"/>
            <p:cNvSpPr txBox="1"/>
            <p:nvPr/>
          </p:nvSpPr>
          <p:spPr>
            <a:xfrm>
              <a:off x="0" y="0"/>
              <a:ext cx="11345653" cy="1011770"/>
            </a:xfrm>
            <a:prstGeom prst="rect">
              <a:avLst/>
            </a:prstGeom>
          </p:spPr>
          <p:txBody>
            <a:bodyPr lIns="0" tIns="0" rIns="0" bIns="0" rtlCol="0" anchor="t">
              <a:spAutoFit/>
            </a:bodyPr>
            <a:lstStyle/>
            <a:p>
              <a:pPr marL="0" lvl="0" indent="0" algn="ctr">
                <a:lnSpc>
                  <a:spcPts val="5500"/>
                </a:lnSpc>
              </a:pPr>
              <a:r>
                <a:rPr lang="en-US" sz="5000">
                  <a:solidFill>
                    <a:srgbClr val="09427D"/>
                  </a:solidFill>
                  <a:latin typeface="Arita Buri Bold"/>
                  <a:ea typeface="Arita Buri Bold"/>
                  <a:cs typeface="Arita Buri Bold"/>
                  <a:sym typeface="Arita Buri Bold"/>
                </a:rPr>
                <a:t>Total Monthly Charges</a:t>
              </a:r>
            </a:p>
          </p:txBody>
        </p:sp>
        <p:sp>
          <p:nvSpPr>
            <p:cNvPr id="4" name="TextBox 4"/>
            <p:cNvSpPr txBox="1"/>
            <p:nvPr/>
          </p:nvSpPr>
          <p:spPr>
            <a:xfrm>
              <a:off x="331034" y="1422268"/>
              <a:ext cx="10683585" cy="625774"/>
            </a:xfrm>
            <a:prstGeom prst="rect">
              <a:avLst/>
            </a:prstGeom>
          </p:spPr>
          <p:txBody>
            <a:bodyPr lIns="0" tIns="0" rIns="0" bIns="0" rtlCol="0" anchor="t">
              <a:spAutoFit/>
            </a:bodyPr>
            <a:lstStyle/>
            <a:p>
              <a:pPr marL="0" lvl="0" indent="0" algn="ctr">
                <a:lnSpc>
                  <a:spcPts val="3919"/>
                </a:lnSpc>
              </a:pPr>
              <a:endParaRPr/>
            </a:p>
          </p:txBody>
        </p:sp>
      </p:grpSp>
      <p:sp>
        <p:nvSpPr>
          <p:cNvPr id="5" name="Freeform 5"/>
          <p:cNvSpPr/>
          <p:nvPr/>
        </p:nvSpPr>
        <p:spPr>
          <a:xfrm>
            <a:off x="1302249" y="2231755"/>
            <a:ext cx="702362" cy="715368"/>
          </a:xfrm>
          <a:custGeom>
            <a:avLst/>
            <a:gdLst/>
            <a:ahLst/>
            <a:cxnLst/>
            <a:rect l="l" t="t" r="r" b="b"/>
            <a:pathLst>
              <a:path w="702362" h="715368">
                <a:moveTo>
                  <a:pt x="0" y="0"/>
                </a:moveTo>
                <a:lnTo>
                  <a:pt x="702362" y="0"/>
                </a:lnTo>
                <a:lnTo>
                  <a:pt x="702362" y="715368"/>
                </a:lnTo>
                <a:lnTo>
                  <a:pt x="0" y="7153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22</a:t>
            </a:r>
          </a:p>
        </p:txBody>
      </p:sp>
      <p:grpSp>
        <p:nvGrpSpPr>
          <p:cNvPr id="7" name="Group 7"/>
          <p:cNvGrpSpPr/>
          <p:nvPr/>
        </p:nvGrpSpPr>
        <p:grpSpPr>
          <a:xfrm>
            <a:off x="1302249" y="156545"/>
            <a:ext cx="16103140" cy="1744311"/>
            <a:chOff x="0" y="0"/>
            <a:chExt cx="21470854" cy="2325748"/>
          </a:xfrm>
        </p:grpSpPr>
        <p:sp>
          <p:nvSpPr>
            <p:cNvPr id="8" name="TextBox 8"/>
            <p:cNvSpPr txBox="1"/>
            <p:nvPr/>
          </p:nvSpPr>
          <p:spPr>
            <a:xfrm>
              <a:off x="0" y="0"/>
              <a:ext cx="21470854" cy="1289476"/>
            </a:xfrm>
            <a:prstGeom prst="rect">
              <a:avLst/>
            </a:prstGeom>
          </p:spPr>
          <p:txBody>
            <a:bodyPr lIns="0" tIns="0" rIns="0" bIns="0" rtlCol="0" anchor="t">
              <a:spAutoFit/>
            </a:bodyPr>
            <a:lstStyle/>
            <a:p>
              <a:pPr marL="0" lvl="0" indent="0" algn="ctr">
                <a:lnSpc>
                  <a:spcPts val="7040"/>
                </a:lnSpc>
              </a:pPr>
              <a:r>
                <a:rPr lang="en-US" sz="6400">
                  <a:solidFill>
                    <a:srgbClr val="09427D"/>
                  </a:solidFill>
                  <a:latin typeface="Arita Buri Bold"/>
                  <a:ea typeface="Arita Buri Bold"/>
                  <a:cs typeface="Arita Buri Bold"/>
                  <a:sym typeface="Arita Buri Bold"/>
                </a:rPr>
                <a:t>Feature engineering</a:t>
              </a:r>
            </a:p>
          </p:txBody>
        </p:sp>
        <p:sp>
          <p:nvSpPr>
            <p:cNvPr id="9" name="TextBox 9"/>
            <p:cNvSpPr txBox="1"/>
            <p:nvPr/>
          </p:nvSpPr>
          <p:spPr>
            <a:xfrm>
              <a:off x="626459" y="1699974"/>
              <a:ext cx="20217936" cy="625774"/>
            </a:xfrm>
            <a:prstGeom prst="rect">
              <a:avLst/>
            </a:prstGeom>
          </p:spPr>
          <p:txBody>
            <a:bodyPr lIns="0" tIns="0" rIns="0" bIns="0" rtlCol="0" anchor="t">
              <a:spAutoFit/>
            </a:bodyPr>
            <a:lstStyle/>
            <a:p>
              <a:pPr marL="0" lvl="0" indent="0" algn="ctr">
                <a:lnSpc>
                  <a:spcPts val="3919"/>
                </a:lnSpc>
              </a:pPr>
              <a:endParaRPr/>
            </a:p>
          </p:txBody>
        </p:sp>
      </p:grpSp>
      <p:sp>
        <p:nvSpPr>
          <p:cNvPr id="10" name="TextBox 10"/>
          <p:cNvSpPr txBox="1"/>
          <p:nvPr/>
        </p:nvSpPr>
        <p:spPr>
          <a:xfrm>
            <a:off x="1302249" y="3767786"/>
            <a:ext cx="15744558" cy="1075693"/>
          </a:xfrm>
          <a:prstGeom prst="rect">
            <a:avLst/>
          </a:prstGeom>
        </p:spPr>
        <p:txBody>
          <a:bodyPr lIns="0" tIns="0" rIns="0" bIns="0" rtlCol="0" anchor="t">
            <a:spAutoFit/>
          </a:bodyPr>
          <a:lstStyle/>
          <a:p>
            <a:pPr algn="ctr">
              <a:lnSpc>
                <a:spcPts val="4070"/>
              </a:lnSpc>
              <a:spcBef>
                <a:spcPct val="0"/>
              </a:spcBef>
            </a:pPr>
            <a:r>
              <a:rPr lang="en-US" sz="3700">
                <a:solidFill>
                  <a:srgbClr val="000000"/>
                </a:solidFill>
                <a:latin typeface="Arita Buri Bold"/>
                <a:ea typeface="Arita Buri Bold"/>
                <a:cs typeface="Arita Buri Bold"/>
                <a:sym typeface="Arita Buri Bold"/>
              </a:rPr>
              <a:t>P</a:t>
            </a:r>
            <a:r>
              <a:rPr lang="en-US" sz="3700" b="1">
                <a:solidFill>
                  <a:srgbClr val="000000"/>
                </a:solidFill>
                <a:latin typeface="Arita Buri Bold"/>
                <a:ea typeface="Arita Buri Bold"/>
                <a:cs typeface="Arita Buri Bold"/>
                <a:sym typeface="Arita Buri Bold"/>
              </a:rPr>
              <a:t>rovides a comprehensive view of the customer's monthly spending. </a:t>
            </a:r>
          </a:p>
          <a:p>
            <a:pPr algn="ctr">
              <a:lnSpc>
                <a:spcPts val="4070"/>
              </a:lnSpc>
              <a:spcBef>
                <a:spcPct val="0"/>
              </a:spcBef>
            </a:pPr>
            <a:endParaRPr lang="en-US" sz="3700" b="1">
              <a:solidFill>
                <a:srgbClr val="000000"/>
              </a:solidFill>
              <a:latin typeface="Arita Buri Bold"/>
              <a:ea typeface="Arita Buri Bold"/>
              <a:cs typeface="Arita Buri Bold"/>
              <a:sym typeface="Arita Buri Bold"/>
            </a:endParaRPr>
          </a:p>
        </p:txBody>
      </p:sp>
      <p:sp>
        <p:nvSpPr>
          <p:cNvPr id="11" name="TextBox 11"/>
          <p:cNvSpPr txBox="1"/>
          <p:nvPr/>
        </p:nvSpPr>
        <p:spPr>
          <a:xfrm>
            <a:off x="1028700" y="7061246"/>
            <a:ext cx="15636012" cy="1454104"/>
          </a:xfrm>
          <a:prstGeom prst="rect">
            <a:avLst/>
          </a:prstGeom>
        </p:spPr>
        <p:txBody>
          <a:bodyPr lIns="0" tIns="0" rIns="0" bIns="0" rtlCol="0" anchor="t">
            <a:spAutoFit/>
          </a:bodyPr>
          <a:lstStyle/>
          <a:p>
            <a:pPr marL="740987" lvl="1" indent="-370493" algn="l">
              <a:lnSpc>
                <a:spcPts val="5868"/>
              </a:lnSpc>
              <a:buFont typeface="Arial"/>
              <a:buChar char="•"/>
            </a:pPr>
            <a:r>
              <a:rPr lang="en-US" sz="3432">
                <a:solidFill>
                  <a:srgbClr val="000000"/>
                </a:solidFill>
                <a:latin typeface="Arita Buri Bold"/>
                <a:ea typeface="Arita Buri Bold"/>
                <a:cs typeface="Arita Buri Bold"/>
                <a:sym typeface="Arita Buri Bold"/>
              </a:rPr>
              <a:t>C</a:t>
            </a:r>
            <a:r>
              <a:rPr lang="en-US" sz="3432" b="1">
                <a:solidFill>
                  <a:srgbClr val="000000"/>
                </a:solidFill>
                <a:latin typeface="Arita Buri Bold"/>
                <a:ea typeface="Arita Buri Bold"/>
                <a:cs typeface="Arita Buri Bold"/>
                <a:sym typeface="Arita Buri Bold"/>
              </a:rPr>
              <a:t>onsolidates the total spending into a single metric.</a:t>
            </a:r>
          </a:p>
          <a:p>
            <a:pPr marL="740987" lvl="1" indent="-370493" algn="l">
              <a:lnSpc>
                <a:spcPts val="5868"/>
              </a:lnSpc>
              <a:buFont typeface="Arial"/>
              <a:buChar char="•"/>
            </a:pPr>
            <a:r>
              <a:rPr lang="en-US" sz="3432" b="1">
                <a:solidFill>
                  <a:srgbClr val="000000"/>
                </a:solidFill>
                <a:latin typeface="Arita Buri Bold"/>
                <a:ea typeface="Arita Buri Bold"/>
                <a:cs typeface="Arita Buri Bold"/>
                <a:sym typeface="Arita Buri Bold"/>
              </a:rPr>
              <a:t>Simplifies analysis by providing an overall view of customer expenses.</a:t>
            </a:r>
          </a:p>
        </p:txBody>
      </p:sp>
      <p:grpSp>
        <p:nvGrpSpPr>
          <p:cNvPr id="12" name="Group 12"/>
          <p:cNvGrpSpPr/>
          <p:nvPr/>
        </p:nvGrpSpPr>
        <p:grpSpPr>
          <a:xfrm>
            <a:off x="1801335" y="6361641"/>
            <a:ext cx="3621058" cy="1473801"/>
            <a:chOff x="0" y="0"/>
            <a:chExt cx="4828078" cy="1965068"/>
          </a:xfrm>
        </p:grpSpPr>
        <p:sp>
          <p:nvSpPr>
            <p:cNvPr id="13" name="TextBox 13"/>
            <p:cNvSpPr txBox="1"/>
            <p:nvPr/>
          </p:nvSpPr>
          <p:spPr>
            <a:xfrm>
              <a:off x="0" y="0"/>
              <a:ext cx="4828078" cy="928797"/>
            </a:xfrm>
            <a:prstGeom prst="rect">
              <a:avLst/>
            </a:prstGeom>
          </p:spPr>
          <p:txBody>
            <a:bodyPr lIns="0" tIns="0" rIns="0" bIns="0" rtlCol="0" anchor="t">
              <a:spAutoFit/>
            </a:bodyPr>
            <a:lstStyle/>
            <a:p>
              <a:pPr marL="0" lvl="0" indent="0" algn="ctr">
                <a:lnSpc>
                  <a:spcPts val="5060"/>
                </a:lnSpc>
              </a:pPr>
              <a:r>
                <a:rPr lang="en-US" sz="4600">
                  <a:solidFill>
                    <a:srgbClr val="09427D"/>
                  </a:solidFill>
                  <a:latin typeface="Arita Buri Bold"/>
                  <a:ea typeface="Arita Buri Bold"/>
                  <a:cs typeface="Arita Buri Bold"/>
                  <a:sym typeface="Arita Buri Bold"/>
                </a:rPr>
                <a:t>Purpose</a:t>
              </a:r>
            </a:p>
          </p:txBody>
        </p:sp>
        <p:sp>
          <p:nvSpPr>
            <p:cNvPr id="14" name="TextBox 14"/>
            <p:cNvSpPr txBox="1"/>
            <p:nvPr/>
          </p:nvSpPr>
          <p:spPr>
            <a:xfrm>
              <a:off x="140870" y="1339295"/>
              <a:ext cx="4546339" cy="625774"/>
            </a:xfrm>
            <a:prstGeom prst="rect">
              <a:avLst/>
            </a:prstGeom>
          </p:spPr>
          <p:txBody>
            <a:bodyPr lIns="0" tIns="0" rIns="0" bIns="0" rtlCol="0" anchor="t">
              <a:spAutoFit/>
            </a:bodyPr>
            <a:lstStyle/>
            <a:p>
              <a:pPr marL="0" lvl="0" indent="0" algn="ctr">
                <a:lnSpc>
                  <a:spcPts val="3919"/>
                </a:lnSpc>
              </a:pPr>
              <a:endParaRPr/>
            </a:p>
          </p:txBody>
        </p:sp>
      </p:grpSp>
      <p:sp>
        <p:nvSpPr>
          <p:cNvPr id="15" name="TextBox 15"/>
          <p:cNvSpPr txBox="1"/>
          <p:nvPr/>
        </p:nvSpPr>
        <p:spPr>
          <a:xfrm>
            <a:off x="2242841" y="4853004"/>
            <a:ext cx="12844090" cy="1006478"/>
          </a:xfrm>
          <a:prstGeom prst="rect">
            <a:avLst/>
          </a:prstGeom>
        </p:spPr>
        <p:txBody>
          <a:bodyPr lIns="0" tIns="0" rIns="0" bIns="0" rtlCol="0" anchor="t">
            <a:spAutoFit/>
          </a:bodyPr>
          <a:lstStyle/>
          <a:p>
            <a:pPr algn="ctr">
              <a:lnSpc>
                <a:spcPts val="3850"/>
              </a:lnSpc>
              <a:spcBef>
                <a:spcPct val="0"/>
              </a:spcBef>
            </a:pPr>
            <a:r>
              <a:rPr lang="en-US" sz="3500" b="1">
                <a:solidFill>
                  <a:srgbClr val="A50B10"/>
                </a:solidFill>
                <a:latin typeface="Arita Buri Bold"/>
                <a:ea typeface="Arita Buri Bold"/>
                <a:cs typeface="Arita Buri Bold"/>
                <a:sym typeface="Arita Buri Bold"/>
              </a:rPr>
              <a:t>Total Day Charge + Total Eve Charge + Total Night Charge + Total Intl Charge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82489" y="2996385"/>
            <a:ext cx="1477254" cy="1100083"/>
          </a:xfrm>
          <a:custGeom>
            <a:avLst/>
            <a:gdLst/>
            <a:ahLst/>
            <a:cxnLst/>
            <a:rect l="l" t="t" r="r" b="b"/>
            <a:pathLst>
              <a:path w="1477254" h="1100083">
                <a:moveTo>
                  <a:pt x="0" y="0"/>
                </a:moveTo>
                <a:lnTo>
                  <a:pt x="1477254" y="0"/>
                </a:lnTo>
                <a:lnTo>
                  <a:pt x="1477254" y="1100083"/>
                </a:lnTo>
                <a:lnTo>
                  <a:pt x="0" y="1100083"/>
                </a:lnTo>
                <a:lnTo>
                  <a:pt x="0" y="0"/>
                </a:lnTo>
                <a:close/>
              </a:path>
            </a:pathLst>
          </a:custGeom>
          <a:blipFill>
            <a:blip r:embed="rId2"/>
            <a:stretch>
              <a:fillRect/>
            </a:stretch>
          </a:blipFill>
        </p:spPr>
      </p:sp>
      <p:sp>
        <p:nvSpPr>
          <p:cNvPr id="3" name="Freeform 3"/>
          <p:cNvSpPr/>
          <p:nvPr/>
        </p:nvSpPr>
        <p:spPr>
          <a:xfrm>
            <a:off x="147095" y="5327341"/>
            <a:ext cx="17993810" cy="3012786"/>
          </a:xfrm>
          <a:custGeom>
            <a:avLst/>
            <a:gdLst/>
            <a:ahLst/>
            <a:cxnLst/>
            <a:rect l="l" t="t" r="r" b="b"/>
            <a:pathLst>
              <a:path w="17993810" h="3012786">
                <a:moveTo>
                  <a:pt x="0" y="0"/>
                </a:moveTo>
                <a:lnTo>
                  <a:pt x="17993810" y="0"/>
                </a:lnTo>
                <a:lnTo>
                  <a:pt x="17993810" y="3012785"/>
                </a:lnTo>
                <a:lnTo>
                  <a:pt x="0" y="3012785"/>
                </a:lnTo>
                <a:lnTo>
                  <a:pt x="0" y="0"/>
                </a:lnTo>
                <a:close/>
              </a:path>
            </a:pathLst>
          </a:custGeom>
          <a:blipFill>
            <a:blip r:embed="rId3"/>
            <a:stretch>
              <a:fillRect l="-367" t="-1327" b="-1327"/>
            </a:stretch>
          </a:blipFill>
        </p:spPr>
      </p:sp>
      <p:sp>
        <p:nvSpPr>
          <p:cNvPr id="4" name="Freeform 4"/>
          <p:cNvSpPr/>
          <p:nvPr/>
        </p:nvSpPr>
        <p:spPr>
          <a:xfrm rot="5400000">
            <a:off x="15560351" y="5796922"/>
            <a:ext cx="3087486" cy="2073623"/>
          </a:xfrm>
          <a:custGeom>
            <a:avLst/>
            <a:gdLst/>
            <a:ahLst/>
            <a:cxnLst/>
            <a:rect l="l" t="t" r="r" b="b"/>
            <a:pathLst>
              <a:path w="3087486" h="2073623">
                <a:moveTo>
                  <a:pt x="0" y="0"/>
                </a:moveTo>
                <a:lnTo>
                  <a:pt x="3087486" y="0"/>
                </a:lnTo>
                <a:lnTo>
                  <a:pt x="3087486" y="2073623"/>
                </a:lnTo>
                <a:lnTo>
                  <a:pt x="0" y="207362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23</a:t>
            </a:r>
          </a:p>
        </p:txBody>
      </p:sp>
      <p:grpSp>
        <p:nvGrpSpPr>
          <p:cNvPr id="6" name="Group 6"/>
          <p:cNvGrpSpPr/>
          <p:nvPr/>
        </p:nvGrpSpPr>
        <p:grpSpPr>
          <a:xfrm>
            <a:off x="1302249" y="156545"/>
            <a:ext cx="16103140" cy="1744311"/>
            <a:chOff x="0" y="0"/>
            <a:chExt cx="21470854" cy="2325748"/>
          </a:xfrm>
        </p:grpSpPr>
        <p:sp>
          <p:nvSpPr>
            <p:cNvPr id="7" name="TextBox 7"/>
            <p:cNvSpPr txBox="1"/>
            <p:nvPr/>
          </p:nvSpPr>
          <p:spPr>
            <a:xfrm>
              <a:off x="0" y="0"/>
              <a:ext cx="21470854" cy="1289476"/>
            </a:xfrm>
            <a:prstGeom prst="rect">
              <a:avLst/>
            </a:prstGeom>
          </p:spPr>
          <p:txBody>
            <a:bodyPr lIns="0" tIns="0" rIns="0" bIns="0" rtlCol="0" anchor="t">
              <a:spAutoFit/>
            </a:bodyPr>
            <a:lstStyle/>
            <a:p>
              <a:pPr marL="0" lvl="0" indent="0" algn="ctr">
                <a:lnSpc>
                  <a:spcPts val="7040"/>
                </a:lnSpc>
              </a:pPr>
              <a:r>
                <a:rPr lang="en-US" sz="6400">
                  <a:solidFill>
                    <a:srgbClr val="09427D"/>
                  </a:solidFill>
                  <a:latin typeface="Arita Buri Bold"/>
                  <a:ea typeface="Arita Buri Bold"/>
                  <a:cs typeface="Arita Buri Bold"/>
                  <a:sym typeface="Arita Buri Bold"/>
                </a:rPr>
                <a:t>Feature engineering</a:t>
              </a:r>
            </a:p>
          </p:txBody>
        </p:sp>
        <p:sp>
          <p:nvSpPr>
            <p:cNvPr id="8" name="TextBox 8"/>
            <p:cNvSpPr txBox="1"/>
            <p:nvPr/>
          </p:nvSpPr>
          <p:spPr>
            <a:xfrm>
              <a:off x="626459" y="1699974"/>
              <a:ext cx="20217936" cy="625774"/>
            </a:xfrm>
            <a:prstGeom prst="rect">
              <a:avLst/>
            </a:prstGeom>
          </p:spPr>
          <p:txBody>
            <a:bodyPr lIns="0" tIns="0" rIns="0" bIns="0" rtlCol="0" anchor="t">
              <a:spAutoFit/>
            </a:bodyPr>
            <a:lstStyle/>
            <a:p>
              <a:pPr marL="0" lvl="0" indent="0" algn="ctr">
                <a:lnSpc>
                  <a:spcPts val="3919"/>
                </a:lnSpc>
              </a:pPr>
              <a:endParaRPr/>
            </a:p>
          </p:txBody>
        </p:sp>
      </p:grpSp>
      <p:sp>
        <p:nvSpPr>
          <p:cNvPr id="9" name="TextBox 9"/>
          <p:cNvSpPr txBox="1"/>
          <p:nvPr/>
        </p:nvSpPr>
        <p:spPr>
          <a:xfrm>
            <a:off x="1624733" y="3422960"/>
            <a:ext cx="15316674" cy="1040765"/>
          </a:xfrm>
          <a:prstGeom prst="rect">
            <a:avLst/>
          </a:prstGeom>
        </p:spPr>
        <p:txBody>
          <a:bodyPr lIns="0" tIns="0" rIns="0" bIns="0" rtlCol="0" anchor="t">
            <a:spAutoFit/>
          </a:bodyPr>
          <a:lstStyle/>
          <a:p>
            <a:pPr algn="l">
              <a:lnSpc>
                <a:spcPts val="4059"/>
              </a:lnSpc>
              <a:spcBef>
                <a:spcPct val="0"/>
              </a:spcBef>
            </a:pPr>
            <a:r>
              <a:rPr lang="en-US" sz="2899">
                <a:solidFill>
                  <a:srgbClr val="000000"/>
                </a:solidFill>
                <a:latin typeface="Arita Buri Bold"/>
                <a:ea typeface="Arita Buri Bold"/>
                <a:cs typeface="Arita Buri Bold"/>
                <a:sym typeface="Arita Buri Bold"/>
              </a:rPr>
              <a:t>The new feature Total Monthly Charges has been successfully added to the dataset, allowing us to better understand customer spending behavior.</a:t>
            </a:r>
          </a:p>
        </p:txBody>
      </p:sp>
      <p:sp>
        <p:nvSpPr>
          <p:cNvPr id="10" name="TextBox 10"/>
          <p:cNvSpPr txBox="1"/>
          <p:nvPr/>
        </p:nvSpPr>
        <p:spPr>
          <a:xfrm>
            <a:off x="874173" y="2299787"/>
            <a:ext cx="3621058" cy="696598"/>
          </a:xfrm>
          <a:prstGeom prst="rect">
            <a:avLst/>
          </a:prstGeom>
        </p:spPr>
        <p:txBody>
          <a:bodyPr lIns="0" tIns="0" rIns="0" bIns="0" rtlCol="0" anchor="t">
            <a:spAutoFit/>
          </a:bodyPr>
          <a:lstStyle/>
          <a:p>
            <a:pPr marL="0" lvl="0" indent="0" algn="ctr">
              <a:lnSpc>
                <a:spcPts val="5060"/>
              </a:lnSpc>
            </a:pPr>
            <a:r>
              <a:rPr lang="en-US" sz="4600">
                <a:solidFill>
                  <a:srgbClr val="09427D"/>
                </a:solidFill>
                <a:latin typeface="Arita Buri Bold"/>
                <a:ea typeface="Arita Buri Bold"/>
                <a:cs typeface="Arita Buri Bold"/>
                <a:sym typeface="Arita Buri Bold"/>
              </a:rPr>
              <a:t>Outcome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24</a:t>
            </a:r>
          </a:p>
        </p:txBody>
      </p:sp>
      <p:grpSp>
        <p:nvGrpSpPr>
          <p:cNvPr id="3" name="Group 3"/>
          <p:cNvGrpSpPr/>
          <p:nvPr/>
        </p:nvGrpSpPr>
        <p:grpSpPr>
          <a:xfrm>
            <a:off x="3156470" y="156545"/>
            <a:ext cx="11975061" cy="1744311"/>
            <a:chOff x="0" y="0"/>
            <a:chExt cx="15966748" cy="2325748"/>
          </a:xfrm>
        </p:grpSpPr>
        <p:sp>
          <p:nvSpPr>
            <p:cNvPr id="4" name="TextBox 4"/>
            <p:cNvSpPr txBox="1"/>
            <p:nvPr/>
          </p:nvSpPr>
          <p:spPr>
            <a:xfrm>
              <a:off x="0" y="0"/>
              <a:ext cx="15966748" cy="1289476"/>
            </a:xfrm>
            <a:prstGeom prst="rect">
              <a:avLst/>
            </a:prstGeom>
          </p:spPr>
          <p:txBody>
            <a:bodyPr lIns="0" tIns="0" rIns="0" bIns="0" rtlCol="0" anchor="t">
              <a:spAutoFit/>
            </a:bodyPr>
            <a:lstStyle/>
            <a:p>
              <a:pPr marL="0" lvl="0" indent="0" algn="ctr">
                <a:lnSpc>
                  <a:spcPts val="7040"/>
                </a:lnSpc>
              </a:pPr>
              <a:r>
                <a:rPr lang="en-US" sz="6400">
                  <a:solidFill>
                    <a:srgbClr val="09427D"/>
                  </a:solidFill>
                  <a:latin typeface="Arita Buri Bold"/>
                  <a:ea typeface="Arita Buri Bold"/>
                  <a:cs typeface="Arita Buri Bold"/>
                  <a:sym typeface="Arita Buri Bold"/>
                </a:rPr>
                <a:t>Data Transformation</a:t>
              </a:r>
            </a:p>
          </p:txBody>
        </p:sp>
        <p:sp>
          <p:nvSpPr>
            <p:cNvPr id="5" name="TextBox 5"/>
            <p:cNvSpPr txBox="1"/>
            <p:nvPr/>
          </p:nvSpPr>
          <p:spPr>
            <a:xfrm>
              <a:off x="465865" y="1699974"/>
              <a:ext cx="15035018" cy="625774"/>
            </a:xfrm>
            <a:prstGeom prst="rect">
              <a:avLst/>
            </a:prstGeom>
          </p:spPr>
          <p:txBody>
            <a:bodyPr lIns="0" tIns="0" rIns="0" bIns="0" rtlCol="0" anchor="t">
              <a:spAutoFit/>
            </a:bodyPr>
            <a:lstStyle/>
            <a:p>
              <a:pPr marL="0" lvl="0" indent="0" algn="ctr">
                <a:lnSpc>
                  <a:spcPts val="3919"/>
                </a:lnSpc>
              </a:pPr>
              <a:endParaRPr/>
            </a:p>
          </p:txBody>
        </p:sp>
      </p:grpSp>
      <p:sp>
        <p:nvSpPr>
          <p:cNvPr id="6" name="Freeform 6">
            <a:extLst>
              <a:ext uri="{C183D7F6-B498-43B3-948B-1728B52AA6E4}">
                <adec:decorative xmlns:adec="http://schemas.microsoft.com/office/drawing/2017/decorative" xmlns="" val="1"/>
              </a:ext>
            </a:extLst>
          </p:cNvPr>
          <p:cNvSpPr/>
          <p:nvPr/>
        </p:nvSpPr>
        <p:spPr>
          <a:xfrm>
            <a:off x="1140988" y="6112371"/>
            <a:ext cx="984022" cy="1019923"/>
          </a:xfrm>
          <a:custGeom>
            <a:avLst/>
            <a:gdLst/>
            <a:ahLst/>
            <a:cxnLst/>
            <a:rect l="l" t="t" r="r" b="b"/>
            <a:pathLst>
              <a:path w="984022" h="1019923">
                <a:moveTo>
                  <a:pt x="0" y="0"/>
                </a:moveTo>
                <a:lnTo>
                  <a:pt x="984022" y="0"/>
                </a:lnTo>
                <a:lnTo>
                  <a:pt x="984022" y="1019923"/>
                </a:lnTo>
                <a:lnTo>
                  <a:pt x="0" y="101992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a:extLst>
              <a:ext uri="{C183D7F6-B498-43B3-948B-1728B52AA6E4}">
                <adec:decorative xmlns:adec="http://schemas.microsoft.com/office/drawing/2017/decorative" xmlns="" val="1"/>
              </a:ext>
            </a:extLst>
          </p:cNvPr>
          <p:cNvSpPr/>
          <p:nvPr/>
        </p:nvSpPr>
        <p:spPr>
          <a:xfrm>
            <a:off x="1028700" y="1900855"/>
            <a:ext cx="984022" cy="1019923"/>
          </a:xfrm>
          <a:custGeom>
            <a:avLst/>
            <a:gdLst/>
            <a:ahLst/>
            <a:cxnLst/>
            <a:rect l="l" t="t" r="r" b="b"/>
            <a:pathLst>
              <a:path w="984022" h="1019923">
                <a:moveTo>
                  <a:pt x="0" y="0"/>
                </a:moveTo>
                <a:lnTo>
                  <a:pt x="984022" y="0"/>
                </a:lnTo>
                <a:lnTo>
                  <a:pt x="984022" y="1019924"/>
                </a:lnTo>
                <a:lnTo>
                  <a:pt x="0" y="10199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140988" y="2139859"/>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FFFFFF"/>
                </a:solidFill>
                <a:latin typeface="HK Grotesk Medium Bold"/>
                <a:ea typeface="HK Grotesk Medium Bold"/>
                <a:cs typeface="HK Grotesk Medium Bold"/>
                <a:sym typeface="HK Grotesk Medium Bold"/>
              </a:rPr>
              <a:t>01</a:t>
            </a:r>
          </a:p>
        </p:txBody>
      </p:sp>
      <p:sp>
        <p:nvSpPr>
          <p:cNvPr id="9" name="TextBox 9"/>
          <p:cNvSpPr txBox="1"/>
          <p:nvPr/>
        </p:nvSpPr>
        <p:spPr>
          <a:xfrm>
            <a:off x="1236592" y="6351375"/>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FFFFFF"/>
                </a:solidFill>
                <a:latin typeface="HK Grotesk Medium Bold"/>
                <a:ea typeface="HK Grotesk Medium Bold"/>
                <a:cs typeface="HK Grotesk Medium Bold"/>
                <a:sym typeface="HK Grotesk Medium Bold"/>
              </a:rPr>
              <a:t>02</a:t>
            </a:r>
          </a:p>
        </p:txBody>
      </p:sp>
      <p:sp>
        <p:nvSpPr>
          <p:cNvPr id="10" name="TextBox 10"/>
          <p:cNvSpPr txBox="1"/>
          <p:nvPr/>
        </p:nvSpPr>
        <p:spPr>
          <a:xfrm>
            <a:off x="2302622" y="2143291"/>
            <a:ext cx="6088856" cy="474489"/>
          </a:xfrm>
          <a:prstGeom prst="rect">
            <a:avLst/>
          </a:prstGeom>
        </p:spPr>
        <p:txBody>
          <a:bodyPr lIns="0" tIns="0" rIns="0" bIns="0" rtlCol="0" anchor="t">
            <a:spAutoFit/>
          </a:bodyPr>
          <a:lstStyle/>
          <a:p>
            <a:pPr algn="ctr">
              <a:lnSpc>
                <a:spcPts val="3740"/>
              </a:lnSpc>
              <a:spcBef>
                <a:spcPct val="0"/>
              </a:spcBef>
            </a:pPr>
            <a:r>
              <a:rPr lang="en-US" sz="3400" b="1" dirty="0" smtClean="0">
                <a:solidFill>
                  <a:srgbClr val="001B43"/>
                </a:solidFill>
                <a:latin typeface="Arita Buri Bold Bold"/>
                <a:ea typeface="Arita Buri Bold Bold"/>
                <a:cs typeface="Arita Buri Bold Bold"/>
                <a:sym typeface="Arita Buri Bold Bold"/>
              </a:rPr>
              <a:t>Step1</a:t>
            </a:r>
            <a:r>
              <a:rPr lang="en-US" sz="3400" b="1" dirty="0">
                <a:solidFill>
                  <a:srgbClr val="001B43"/>
                </a:solidFill>
                <a:latin typeface="Arita Buri Bold Bold"/>
                <a:ea typeface="Arita Buri Bold Bold"/>
                <a:cs typeface="Arita Buri Bold Bold"/>
                <a:sym typeface="Arita Buri Bold Bold"/>
              </a:rPr>
              <a:t>:</a:t>
            </a:r>
            <a:r>
              <a:rPr lang="en-US" sz="3400" b="1" dirty="0">
                <a:solidFill>
                  <a:srgbClr val="000000"/>
                </a:solidFill>
                <a:latin typeface="Arita Buri Bold"/>
                <a:ea typeface="Arita Buri Bold"/>
                <a:cs typeface="Arita Buri Bold"/>
                <a:sym typeface="Arita Buri Bold"/>
              </a:rPr>
              <a:t> Feature Classification</a:t>
            </a:r>
          </a:p>
        </p:txBody>
      </p:sp>
      <p:sp>
        <p:nvSpPr>
          <p:cNvPr id="11" name="TextBox 11"/>
          <p:cNvSpPr txBox="1"/>
          <p:nvPr/>
        </p:nvSpPr>
        <p:spPr>
          <a:xfrm>
            <a:off x="2398225" y="6354807"/>
            <a:ext cx="7092791" cy="474489"/>
          </a:xfrm>
          <a:prstGeom prst="rect">
            <a:avLst/>
          </a:prstGeom>
        </p:spPr>
        <p:txBody>
          <a:bodyPr lIns="0" tIns="0" rIns="0" bIns="0" rtlCol="0" anchor="t">
            <a:spAutoFit/>
          </a:bodyPr>
          <a:lstStyle/>
          <a:p>
            <a:pPr algn="ctr">
              <a:lnSpc>
                <a:spcPts val="3740"/>
              </a:lnSpc>
              <a:spcBef>
                <a:spcPct val="0"/>
              </a:spcBef>
            </a:pPr>
            <a:r>
              <a:rPr lang="en-US" sz="3400" b="1" dirty="0" smtClean="0">
                <a:solidFill>
                  <a:srgbClr val="001B43"/>
                </a:solidFill>
                <a:latin typeface="Arita Buri Bold Bold"/>
                <a:ea typeface="Arita Buri Bold Bold"/>
                <a:cs typeface="Arita Buri Bold Bold"/>
                <a:sym typeface="Arita Buri Bold Bold"/>
              </a:rPr>
              <a:t>Step2</a:t>
            </a:r>
            <a:r>
              <a:rPr lang="en-US" sz="3400" b="1" dirty="0">
                <a:solidFill>
                  <a:srgbClr val="001B43"/>
                </a:solidFill>
                <a:latin typeface="Arita Buri Bold Bold"/>
                <a:ea typeface="Arita Buri Bold Bold"/>
                <a:cs typeface="Arita Buri Bold Bold"/>
                <a:sym typeface="Arita Buri Bold Bold"/>
              </a:rPr>
              <a:t>:</a:t>
            </a:r>
            <a:r>
              <a:rPr lang="en-US" sz="3400" b="1" dirty="0">
                <a:solidFill>
                  <a:srgbClr val="000000"/>
                </a:solidFill>
                <a:latin typeface="Arita Buri Bold"/>
                <a:ea typeface="Arita Buri Bold"/>
                <a:cs typeface="Arita Buri Bold"/>
                <a:sym typeface="Arita Buri Bold"/>
              </a:rPr>
              <a:t> Area Code Transformation</a:t>
            </a:r>
          </a:p>
        </p:txBody>
      </p:sp>
      <p:sp>
        <p:nvSpPr>
          <p:cNvPr id="12" name="TextBox 12"/>
          <p:cNvSpPr txBox="1"/>
          <p:nvPr/>
        </p:nvSpPr>
        <p:spPr>
          <a:xfrm>
            <a:off x="2302622" y="2948094"/>
            <a:ext cx="14297333" cy="2441282"/>
          </a:xfrm>
          <a:prstGeom prst="rect">
            <a:avLst/>
          </a:prstGeom>
        </p:spPr>
        <p:txBody>
          <a:bodyPr lIns="0" tIns="0" rIns="0" bIns="0" rtlCol="0" anchor="t">
            <a:spAutoFit/>
          </a:bodyPr>
          <a:lstStyle/>
          <a:p>
            <a:pPr algn="l">
              <a:lnSpc>
                <a:spcPts val="3851"/>
              </a:lnSpc>
            </a:pPr>
            <a:r>
              <a:rPr lang="en-US" sz="2790">
                <a:solidFill>
                  <a:srgbClr val="000000"/>
                </a:solidFill>
                <a:latin typeface="Arita Buri Light"/>
                <a:ea typeface="Arita Buri Light"/>
                <a:cs typeface="Arita Buri Light"/>
                <a:sym typeface="Arita Buri Light"/>
              </a:rPr>
              <a:t>Account Length:</a:t>
            </a:r>
          </a:p>
          <a:p>
            <a:pPr algn="l">
              <a:lnSpc>
                <a:spcPts val="3851"/>
              </a:lnSpc>
            </a:pPr>
            <a:r>
              <a:rPr lang="en-US" sz="2790">
                <a:solidFill>
                  <a:srgbClr val="000000"/>
                </a:solidFill>
                <a:latin typeface="Arita Buri Light"/>
                <a:ea typeface="Arita Buri Light"/>
                <a:cs typeface="Arita Buri Light"/>
                <a:sym typeface="Arita Buri Light"/>
              </a:rPr>
              <a:t>Categorized into Short-term (1), Mid-term (2), and Long-term (3) based on statistical quantiles.</a:t>
            </a:r>
          </a:p>
          <a:p>
            <a:pPr algn="l">
              <a:lnSpc>
                <a:spcPts val="3851"/>
              </a:lnSpc>
            </a:pPr>
            <a:r>
              <a:rPr lang="en-US" sz="2790">
                <a:solidFill>
                  <a:srgbClr val="000000"/>
                </a:solidFill>
                <a:latin typeface="Arita Buri Light"/>
                <a:ea typeface="Arita Buri Light"/>
                <a:cs typeface="Arita Buri Light"/>
                <a:sym typeface="Arita Buri Light"/>
              </a:rPr>
              <a:t>Customer Service Calls:</a:t>
            </a:r>
          </a:p>
          <a:p>
            <a:pPr algn="l">
              <a:lnSpc>
                <a:spcPts val="3851"/>
              </a:lnSpc>
            </a:pPr>
            <a:r>
              <a:rPr lang="en-US" sz="2790">
                <a:solidFill>
                  <a:srgbClr val="000000"/>
                </a:solidFill>
                <a:latin typeface="Arita Buri Light"/>
                <a:ea typeface="Arita Buri Light"/>
                <a:cs typeface="Arita Buri Light"/>
                <a:sym typeface="Arita Buri Light"/>
              </a:rPr>
              <a:t>Categorized into Few (1), Moderate (2), and Frequent (3) using quantiles.</a:t>
            </a:r>
          </a:p>
        </p:txBody>
      </p:sp>
      <p:sp>
        <p:nvSpPr>
          <p:cNvPr id="13" name="TextBox 13"/>
          <p:cNvSpPr txBox="1"/>
          <p:nvPr/>
        </p:nvSpPr>
        <p:spPr>
          <a:xfrm>
            <a:off x="2285937" y="7350007"/>
            <a:ext cx="10691694" cy="396243"/>
          </a:xfrm>
          <a:prstGeom prst="rect">
            <a:avLst/>
          </a:prstGeom>
        </p:spPr>
        <p:txBody>
          <a:bodyPr lIns="0" tIns="0" rIns="0" bIns="0" rtlCol="0" anchor="t">
            <a:spAutoFit/>
          </a:bodyPr>
          <a:lstStyle/>
          <a:p>
            <a:pPr algn="ctr">
              <a:lnSpc>
                <a:spcPts val="2970"/>
              </a:lnSpc>
              <a:spcBef>
                <a:spcPct val="0"/>
              </a:spcBef>
            </a:pPr>
            <a:r>
              <a:rPr lang="en-US" sz="2700">
                <a:solidFill>
                  <a:srgbClr val="000000"/>
                </a:solidFill>
                <a:latin typeface="Arita Buri Light"/>
                <a:ea typeface="Arita Buri Light"/>
                <a:cs typeface="Arita Buri Light"/>
                <a:sym typeface="Arita Buri Light"/>
              </a:rPr>
              <a:t>Encoded the Area Code feature into integers 1, 2, and 3 for simplicity.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25</a:t>
            </a:r>
          </a:p>
        </p:txBody>
      </p:sp>
      <p:grpSp>
        <p:nvGrpSpPr>
          <p:cNvPr id="3" name="Group 3"/>
          <p:cNvGrpSpPr/>
          <p:nvPr/>
        </p:nvGrpSpPr>
        <p:grpSpPr>
          <a:xfrm>
            <a:off x="3156470" y="156545"/>
            <a:ext cx="11975061" cy="1744311"/>
            <a:chOff x="0" y="0"/>
            <a:chExt cx="15966748" cy="2325748"/>
          </a:xfrm>
        </p:grpSpPr>
        <p:sp>
          <p:nvSpPr>
            <p:cNvPr id="4" name="TextBox 4"/>
            <p:cNvSpPr txBox="1"/>
            <p:nvPr/>
          </p:nvSpPr>
          <p:spPr>
            <a:xfrm>
              <a:off x="0" y="0"/>
              <a:ext cx="15966748" cy="1289476"/>
            </a:xfrm>
            <a:prstGeom prst="rect">
              <a:avLst/>
            </a:prstGeom>
          </p:spPr>
          <p:txBody>
            <a:bodyPr lIns="0" tIns="0" rIns="0" bIns="0" rtlCol="0" anchor="t">
              <a:spAutoFit/>
            </a:bodyPr>
            <a:lstStyle/>
            <a:p>
              <a:pPr marL="0" lvl="0" indent="0" algn="ctr">
                <a:lnSpc>
                  <a:spcPts val="7040"/>
                </a:lnSpc>
              </a:pPr>
              <a:r>
                <a:rPr lang="en-US" sz="6400">
                  <a:solidFill>
                    <a:srgbClr val="09427D"/>
                  </a:solidFill>
                  <a:latin typeface="Arita Buri Bold"/>
                  <a:ea typeface="Arita Buri Bold"/>
                  <a:cs typeface="Arita Buri Bold"/>
                  <a:sym typeface="Arita Buri Bold"/>
                </a:rPr>
                <a:t>Data Transformation</a:t>
              </a:r>
            </a:p>
          </p:txBody>
        </p:sp>
        <p:sp>
          <p:nvSpPr>
            <p:cNvPr id="5" name="TextBox 5"/>
            <p:cNvSpPr txBox="1"/>
            <p:nvPr/>
          </p:nvSpPr>
          <p:spPr>
            <a:xfrm>
              <a:off x="465865" y="1699974"/>
              <a:ext cx="15035018" cy="625774"/>
            </a:xfrm>
            <a:prstGeom prst="rect">
              <a:avLst/>
            </a:prstGeom>
          </p:spPr>
          <p:txBody>
            <a:bodyPr lIns="0" tIns="0" rIns="0" bIns="0" rtlCol="0" anchor="t">
              <a:spAutoFit/>
            </a:bodyPr>
            <a:lstStyle/>
            <a:p>
              <a:pPr marL="0" lvl="0" indent="0" algn="ctr">
                <a:lnSpc>
                  <a:spcPts val="3919"/>
                </a:lnSpc>
              </a:pPr>
              <a:endParaRPr/>
            </a:p>
          </p:txBody>
        </p:sp>
      </p:grpSp>
      <p:sp>
        <p:nvSpPr>
          <p:cNvPr id="6" name="Freeform 6">
            <a:extLst>
              <a:ext uri="{C183D7F6-B498-43B3-948B-1728B52AA6E4}">
                <adec:decorative xmlns:adec="http://schemas.microsoft.com/office/drawing/2017/decorative" xmlns="" val="1"/>
              </a:ext>
            </a:extLst>
          </p:cNvPr>
          <p:cNvSpPr/>
          <p:nvPr/>
        </p:nvSpPr>
        <p:spPr>
          <a:xfrm>
            <a:off x="1028700" y="1900855"/>
            <a:ext cx="984022" cy="1019923"/>
          </a:xfrm>
          <a:custGeom>
            <a:avLst/>
            <a:gdLst/>
            <a:ahLst/>
            <a:cxnLst/>
            <a:rect l="l" t="t" r="r" b="b"/>
            <a:pathLst>
              <a:path w="984022" h="1019923">
                <a:moveTo>
                  <a:pt x="0" y="0"/>
                </a:moveTo>
                <a:lnTo>
                  <a:pt x="984022" y="0"/>
                </a:lnTo>
                <a:lnTo>
                  <a:pt x="984022" y="1019924"/>
                </a:lnTo>
                <a:lnTo>
                  <a:pt x="0" y="10199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1140988" y="2200955"/>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FFFFFF"/>
                </a:solidFill>
                <a:latin typeface="HK Grotesk Medium Bold"/>
                <a:ea typeface="HK Grotesk Medium Bold"/>
                <a:cs typeface="HK Grotesk Medium Bold"/>
                <a:sym typeface="HK Grotesk Medium Bold"/>
              </a:rPr>
              <a:t>03</a:t>
            </a:r>
          </a:p>
        </p:txBody>
      </p:sp>
      <p:sp>
        <p:nvSpPr>
          <p:cNvPr id="8" name="Freeform 8">
            <a:extLst>
              <a:ext uri="{C183D7F6-B498-43B3-948B-1728B52AA6E4}">
                <adec:decorative xmlns:adec="http://schemas.microsoft.com/office/drawing/2017/decorative" xmlns="" val="1"/>
              </a:ext>
            </a:extLst>
          </p:cNvPr>
          <p:cNvSpPr/>
          <p:nvPr/>
        </p:nvSpPr>
        <p:spPr>
          <a:xfrm>
            <a:off x="1028700" y="4552410"/>
            <a:ext cx="984022" cy="1019923"/>
          </a:xfrm>
          <a:custGeom>
            <a:avLst/>
            <a:gdLst/>
            <a:ahLst/>
            <a:cxnLst/>
            <a:rect l="l" t="t" r="r" b="b"/>
            <a:pathLst>
              <a:path w="984022" h="1019923">
                <a:moveTo>
                  <a:pt x="0" y="0"/>
                </a:moveTo>
                <a:lnTo>
                  <a:pt x="984022" y="0"/>
                </a:lnTo>
                <a:lnTo>
                  <a:pt x="984022" y="1019923"/>
                </a:lnTo>
                <a:lnTo>
                  <a:pt x="0" y="101992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a:extLst>
              <a:ext uri="{C183D7F6-B498-43B3-948B-1728B52AA6E4}">
                <adec:decorative xmlns:adec="http://schemas.microsoft.com/office/drawing/2017/decorative" xmlns="" val="1"/>
              </a:ext>
            </a:extLst>
          </p:cNvPr>
          <p:cNvSpPr/>
          <p:nvPr/>
        </p:nvSpPr>
        <p:spPr>
          <a:xfrm>
            <a:off x="1028700" y="7031300"/>
            <a:ext cx="984022" cy="1019923"/>
          </a:xfrm>
          <a:custGeom>
            <a:avLst/>
            <a:gdLst/>
            <a:ahLst/>
            <a:cxnLst/>
            <a:rect l="l" t="t" r="r" b="b"/>
            <a:pathLst>
              <a:path w="984022" h="1019923">
                <a:moveTo>
                  <a:pt x="0" y="0"/>
                </a:moveTo>
                <a:lnTo>
                  <a:pt x="984022" y="0"/>
                </a:lnTo>
                <a:lnTo>
                  <a:pt x="984022" y="1019923"/>
                </a:lnTo>
                <a:lnTo>
                  <a:pt x="0" y="101992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1124303" y="4791414"/>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FFFFFF"/>
                </a:solidFill>
                <a:latin typeface="HK Grotesk Medium Bold"/>
                <a:ea typeface="HK Grotesk Medium Bold"/>
                <a:cs typeface="HK Grotesk Medium Bold"/>
                <a:sym typeface="HK Grotesk Medium Bold"/>
              </a:rPr>
              <a:t>04</a:t>
            </a:r>
          </a:p>
        </p:txBody>
      </p:sp>
      <p:sp>
        <p:nvSpPr>
          <p:cNvPr id="11" name="TextBox 11"/>
          <p:cNvSpPr txBox="1"/>
          <p:nvPr/>
        </p:nvSpPr>
        <p:spPr>
          <a:xfrm>
            <a:off x="1140988" y="7331399"/>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FFFFFF"/>
                </a:solidFill>
                <a:latin typeface="HK Grotesk Medium Bold"/>
                <a:ea typeface="HK Grotesk Medium Bold"/>
                <a:cs typeface="HK Grotesk Medium Bold"/>
                <a:sym typeface="HK Grotesk Medium Bold"/>
              </a:rPr>
              <a:t>05</a:t>
            </a:r>
          </a:p>
        </p:txBody>
      </p:sp>
      <p:sp>
        <p:nvSpPr>
          <p:cNvPr id="12" name="TextBox 12"/>
          <p:cNvSpPr txBox="1"/>
          <p:nvPr/>
        </p:nvSpPr>
        <p:spPr>
          <a:xfrm>
            <a:off x="2302622" y="2204387"/>
            <a:ext cx="4672489" cy="474489"/>
          </a:xfrm>
          <a:prstGeom prst="rect">
            <a:avLst/>
          </a:prstGeom>
        </p:spPr>
        <p:txBody>
          <a:bodyPr lIns="0" tIns="0" rIns="0" bIns="0" rtlCol="0" anchor="t">
            <a:spAutoFit/>
          </a:bodyPr>
          <a:lstStyle/>
          <a:p>
            <a:pPr algn="ctr">
              <a:lnSpc>
                <a:spcPts val="3740"/>
              </a:lnSpc>
              <a:spcBef>
                <a:spcPct val="0"/>
              </a:spcBef>
            </a:pPr>
            <a:r>
              <a:rPr lang="en-US" sz="3400" b="1" dirty="0" smtClean="0">
                <a:solidFill>
                  <a:srgbClr val="001B43"/>
                </a:solidFill>
                <a:latin typeface="Arita Buri Bold Bold"/>
                <a:ea typeface="Arita Buri Bold Bold"/>
                <a:cs typeface="Arita Buri Bold Bold"/>
                <a:sym typeface="Arita Buri Bold Bold"/>
              </a:rPr>
              <a:t>Step3</a:t>
            </a:r>
            <a:r>
              <a:rPr lang="en-US" sz="3400" b="1" dirty="0">
                <a:solidFill>
                  <a:srgbClr val="001B43"/>
                </a:solidFill>
                <a:latin typeface="Arita Buri Bold Bold"/>
                <a:ea typeface="Arita Buri Bold Bold"/>
                <a:cs typeface="Arita Buri Bold Bold"/>
                <a:sym typeface="Arita Buri Bold Bold"/>
              </a:rPr>
              <a:t>:</a:t>
            </a:r>
            <a:r>
              <a:rPr lang="en-US" sz="3400" b="1" dirty="0">
                <a:solidFill>
                  <a:srgbClr val="000000"/>
                </a:solidFill>
                <a:latin typeface="Arita Buri Bold"/>
                <a:ea typeface="Arita Buri Bold"/>
                <a:cs typeface="Arita Buri Bold"/>
                <a:sym typeface="Arita Buri Bold"/>
              </a:rPr>
              <a:t> State Encoding</a:t>
            </a:r>
          </a:p>
        </p:txBody>
      </p:sp>
      <p:sp>
        <p:nvSpPr>
          <p:cNvPr id="13" name="TextBox 13"/>
          <p:cNvSpPr txBox="1"/>
          <p:nvPr/>
        </p:nvSpPr>
        <p:spPr>
          <a:xfrm>
            <a:off x="2285937" y="4816437"/>
            <a:ext cx="4983361" cy="967108"/>
          </a:xfrm>
          <a:prstGeom prst="rect">
            <a:avLst/>
          </a:prstGeom>
        </p:spPr>
        <p:txBody>
          <a:bodyPr lIns="0" tIns="0" rIns="0" bIns="0" rtlCol="0" anchor="t">
            <a:spAutoFit/>
          </a:bodyPr>
          <a:lstStyle/>
          <a:p>
            <a:pPr algn="ctr">
              <a:lnSpc>
                <a:spcPts val="3740"/>
              </a:lnSpc>
              <a:spcBef>
                <a:spcPct val="0"/>
              </a:spcBef>
            </a:pPr>
            <a:r>
              <a:rPr lang="en-US" sz="3400" b="1" dirty="0" smtClean="0">
                <a:solidFill>
                  <a:srgbClr val="001B43"/>
                </a:solidFill>
                <a:latin typeface="Arita Buri Bold Bold"/>
                <a:ea typeface="Arita Buri Bold Bold"/>
                <a:cs typeface="Arita Buri Bold Bold"/>
                <a:sym typeface="Arita Buri Bold Bold"/>
              </a:rPr>
              <a:t>Step4</a:t>
            </a:r>
            <a:r>
              <a:rPr lang="en-US" sz="3400" b="1" dirty="0">
                <a:solidFill>
                  <a:srgbClr val="001B43"/>
                </a:solidFill>
                <a:latin typeface="Arita Buri Bold Bold"/>
                <a:ea typeface="Arita Buri Bold Bold"/>
                <a:cs typeface="Arita Buri Bold Bold"/>
                <a:sym typeface="Arita Buri Bold Bold"/>
              </a:rPr>
              <a:t>:</a:t>
            </a:r>
            <a:r>
              <a:rPr lang="en-US" sz="3400" b="1" dirty="0">
                <a:solidFill>
                  <a:srgbClr val="000000"/>
                </a:solidFill>
                <a:latin typeface="Arita Buri Bold"/>
                <a:ea typeface="Arita Buri Bold"/>
                <a:cs typeface="Arita Buri Bold"/>
                <a:sym typeface="Arita Buri Bold"/>
              </a:rPr>
              <a:t> Binary Encoding</a:t>
            </a:r>
          </a:p>
          <a:p>
            <a:pPr algn="ctr">
              <a:lnSpc>
                <a:spcPts val="3740"/>
              </a:lnSpc>
              <a:spcBef>
                <a:spcPct val="0"/>
              </a:spcBef>
            </a:pPr>
            <a:endParaRPr lang="en-US" sz="3400" b="1" dirty="0">
              <a:solidFill>
                <a:srgbClr val="000000"/>
              </a:solidFill>
              <a:latin typeface="Arita Buri Bold"/>
              <a:ea typeface="Arita Buri Bold"/>
              <a:cs typeface="Arita Buri Bold"/>
              <a:sym typeface="Arita Buri Bold"/>
            </a:endParaRPr>
          </a:p>
        </p:txBody>
      </p:sp>
      <p:sp>
        <p:nvSpPr>
          <p:cNvPr id="14" name="TextBox 14"/>
          <p:cNvSpPr txBox="1"/>
          <p:nvPr/>
        </p:nvSpPr>
        <p:spPr>
          <a:xfrm>
            <a:off x="2302622" y="7334831"/>
            <a:ext cx="5332723" cy="474489"/>
          </a:xfrm>
          <a:prstGeom prst="rect">
            <a:avLst/>
          </a:prstGeom>
        </p:spPr>
        <p:txBody>
          <a:bodyPr lIns="0" tIns="0" rIns="0" bIns="0" rtlCol="0" anchor="t">
            <a:spAutoFit/>
          </a:bodyPr>
          <a:lstStyle/>
          <a:p>
            <a:pPr algn="ctr">
              <a:lnSpc>
                <a:spcPts val="3740"/>
              </a:lnSpc>
              <a:spcBef>
                <a:spcPct val="0"/>
              </a:spcBef>
            </a:pPr>
            <a:r>
              <a:rPr lang="en-US" sz="3400" b="1" dirty="0" smtClean="0">
                <a:solidFill>
                  <a:srgbClr val="001B43"/>
                </a:solidFill>
                <a:latin typeface="Arita Buri Bold Bold"/>
                <a:ea typeface="Arita Buri Bold Bold"/>
                <a:cs typeface="Arita Buri Bold Bold"/>
                <a:sym typeface="Arita Buri Bold Bold"/>
              </a:rPr>
              <a:t>Step5</a:t>
            </a:r>
            <a:r>
              <a:rPr lang="en-US" sz="3400" b="1" dirty="0">
                <a:solidFill>
                  <a:srgbClr val="001B43"/>
                </a:solidFill>
                <a:latin typeface="Arita Buri Bold Bold"/>
                <a:ea typeface="Arita Buri Bold Bold"/>
                <a:cs typeface="Arita Buri Bold Bold"/>
                <a:sym typeface="Arita Buri Bold Bold"/>
              </a:rPr>
              <a:t>:</a:t>
            </a:r>
            <a:r>
              <a:rPr lang="en-US" sz="3400" b="1" dirty="0">
                <a:solidFill>
                  <a:srgbClr val="000000"/>
                </a:solidFill>
                <a:latin typeface="Arita Buri Bold"/>
                <a:ea typeface="Arita Buri Bold"/>
                <a:cs typeface="Arita Buri Bold"/>
                <a:sym typeface="Arita Buri Bold"/>
              </a:rPr>
              <a:t> Min-Max Scaling</a:t>
            </a:r>
          </a:p>
        </p:txBody>
      </p:sp>
      <p:sp>
        <p:nvSpPr>
          <p:cNvPr id="15" name="TextBox 15"/>
          <p:cNvSpPr txBox="1"/>
          <p:nvPr/>
        </p:nvSpPr>
        <p:spPr>
          <a:xfrm>
            <a:off x="2285937" y="5572333"/>
            <a:ext cx="13283328" cy="677917"/>
          </a:xfrm>
          <a:prstGeom prst="rect">
            <a:avLst/>
          </a:prstGeom>
        </p:spPr>
        <p:txBody>
          <a:bodyPr lIns="0" tIns="0" rIns="0" bIns="0" rtlCol="0" anchor="t">
            <a:spAutoFit/>
          </a:bodyPr>
          <a:lstStyle/>
          <a:p>
            <a:pPr algn="ctr">
              <a:lnSpc>
                <a:spcPts val="2617"/>
              </a:lnSpc>
              <a:spcBef>
                <a:spcPct val="0"/>
              </a:spcBef>
            </a:pPr>
            <a:r>
              <a:rPr lang="en-US" sz="2379">
                <a:solidFill>
                  <a:srgbClr val="000000"/>
                </a:solidFill>
                <a:latin typeface="Arita Buri Light"/>
                <a:ea typeface="Arita Buri Light"/>
                <a:cs typeface="Arita Buri Light"/>
                <a:sym typeface="Arita Buri Light"/>
              </a:rPr>
              <a:t>Transformed categorical columns (International Plan, Voice Mail Plan, Churn) into binary values:</a:t>
            </a:r>
          </a:p>
          <a:p>
            <a:pPr algn="ctr">
              <a:lnSpc>
                <a:spcPts val="2617"/>
              </a:lnSpc>
              <a:spcBef>
                <a:spcPct val="0"/>
              </a:spcBef>
            </a:pPr>
            <a:r>
              <a:rPr lang="en-US" sz="2379">
                <a:solidFill>
                  <a:srgbClr val="000000"/>
                </a:solidFill>
                <a:latin typeface="Arita Buri Light"/>
                <a:ea typeface="Arita Buri Light"/>
                <a:cs typeface="Arita Buri Light"/>
                <a:sym typeface="Arita Buri Light"/>
              </a:rPr>
              <a:t>Yes → 1, No → 0.</a:t>
            </a:r>
          </a:p>
        </p:txBody>
      </p:sp>
      <p:sp>
        <p:nvSpPr>
          <p:cNvPr id="16" name="TextBox 16"/>
          <p:cNvSpPr txBox="1"/>
          <p:nvPr/>
        </p:nvSpPr>
        <p:spPr>
          <a:xfrm>
            <a:off x="2302622" y="8359089"/>
            <a:ext cx="12978646" cy="426088"/>
          </a:xfrm>
          <a:prstGeom prst="rect">
            <a:avLst/>
          </a:prstGeom>
        </p:spPr>
        <p:txBody>
          <a:bodyPr lIns="0" tIns="0" rIns="0" bIns="0" rtlCol="0" anchor="t">
            <a:spAutoFit/>
          </a:bodyPr>
          <a:lstStyle/>
          <a:p>
            <a:pPr algn="ctr">
              <a:lnSpc>
                <a:spcPts val="3080"/>
              </a:lnSpc>
              <a:spcBef>
                <a:spcPct val="0"/>
              </a:spcBef>
            </a:pPr>
            <a:r>
              <a:rPr lang="en-US" sz="2800">
                <a:solidFill>
                  <a:srgbClr val="000000"/>
                </a:solidFill>
                <a:latin typeface="Arita Buri Light"/>
                <a:ea typeface="Arita Buri Light"/>
                <a:cs typeface="Arita Buri Light"/>
                <a:sym typeface="Arita Buri Light"/>
              </a:rPr>
              <a:t>Scaled all numerical features to a range of [0, 1] to standardize their magnitudes.</a:t>
            </a:r>
          </a:p>
        </p:txBody>
      </p:sp>
      <p:sp>
        <p:nvSpPr>
          <p:cNvPr id="17" name="TextBox 17"/>
          <p:cNvSpPr txBox="1"/>
          <p:nvPr/>
        </p:nvSpPr>
        <p:spPr>
          <a:xfrm>
            <a:off x="2302622" y="3210651"/>
            <a:ext cx="13229618" cy="836933"/>
          </a:xfrm>
          <a:prstGeom prst="rect">
            <a:avLst/>
          </a:prstGeom>
        </p:spPr>
        <p:txBody>
          <a:bodyPr lIns="0" tIns="0" rIns="0" bIns="0" rtlCol="0" anchor="t">
            <a:spAutoFit/>
          </a:bodyPr>
          <a:lstStyle/>
          <a:p>
            <a:pPr algn="l">
              <a:lnSpc>
                <a:spcPts val="3190"/>
              </a:lnSpc>
              <a:spcBef>
                <a:spcPct val="0"/>
              </a:spcBef>
            </a:pPr>
            <a:r>
              <a:rPr lang="en-US" sz="2900">
                <a:solidFill>
                  <a:srgbClr val="000000"/>
                </a:solidFill>
                <a:latin typeface="Arita Buri Light"/>
                <a:ea typeface="Arita Buri Light"/>
                <a:cs typeface="Arita Buri Light"/>
                <a:sym typeface="Arita Buri Light"/>
              </a:rPr>
              <a:t>Converted the State feature from string labels to numerical values using LabelEncoder.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76133" y="3398433"/>
            <a:ext cx="17935734" cy="3765903"/>
          </a:xfrm>
          <a:custGeom>
            <a:avLst/>
            <a:gdLst/>
            <a:ahLst/>
            <a:cxnLst/>
            <a:rect l="l" t="t" r="r" b="b"/>
            <a:pathLst>
              <a:path w="17935734" h="3765903">
                <a:moveTo>
                  <a:pt x="0" y="0"/>
                </a:moveTo>
                <a:lnTo>
                  <a:pt x="17935734" y="0"/>
                </a:lnTo>
                <a:lnTo>
                  <a:pt x="17935734" y="3765903"/>
                </a:lnTo>
                <a:lnTo>
                  <a:pt x="0" y="3765903"/>
                </a:lnTo>
                <a:lnTo>
                  <a:pt x="0" y="0"/>
                </a:lnTo>
                <a:close/>
              </a:path>
            </a:pathLst>
          </a:custGeom>
          <a:blipFill>
            <a:blip r:embed="rId2"/>
            <a:stretch>
              <a:fillRect t="-611"/>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26</a:t>
            </a:r>
          </a:p>
        </p:txBody>
      </p:sp>
      <p:grpSp>
        <p:nvGrpSpPr>
          <p:cNvPr id="4" name="Group 4"/>
          <p:cNvGrpSpPr/>
          <p:nvPr/>
        </p:nvGrpSpPr>
        <p:grpSpPr>
          <a:xfrm>
            <a:off x="485359" y="1654122"/>
            <a:ext cx="11975061" cy="1744311"/>
            <a:chOff x="0" y="0"/>
            <a:chExt cx="15966748" cy="2325748"/>
          </a:xfrm>
        </p:grpSpPr>
        <p:sp>
          <p:nvSpPr>
            <p:cNvPr id="5" name="TextBox 5"/>
            <p:cNvSpPr txBox="1"/>
            <p:nvPr/>
          </p:nvSpPr>
          <p:spPr>
            <a:xfrm>
              <a:off x="0" y="0"/>
              <a:ext cx="15966748" cy="1289476"/>
            </a:xfrm>
            <a:prstGeom prst="rect">
              <a:avLst/>
            </a:prstGeom>
          </p:spPr>
          <p:txBody>
            <a:bodyPr lIns="0" tIns="0" rIns="0" bIns="0" rtlCol="0" anchor="t">
              <a:spAutoFit/>
            </a:bodyPr>
            <a:lstStyle/>
            <a:p>
              <a:pPr marL="0" lvl="0" indent="0" algn="l">
                <a:lnSpc>
                  <a:spcPts val="7040"/>
                </a:lnSpc>
              </a:pPr>
              <a:r>
                <a:rPr lang="en-US" sz="6400">
                  <a:solidFill>
                    <a:srgbClr val="09427D"/>
                  </a:solidFill>
                  <a:latin typeface="Arita Buri Bold"/>
                  <a:ea typeface="Arita Buri Bold"/>
                  <a:cs typeface="Arita Buri Bold"/>
                  <a:sym typeface="Arita Buri Bold"/>
                </a:rPr>
                <a:t>Outcome</a:t>
              </a:r>
            </a:p>
          </p:txBody>
        </p:sp>
        <p:sp>
          <p:nvSpPr>
            <p:cNvPr id="6" name="TextBox 6"/>
            <p:cNvSpPr txBox="1"/>
            <p:nvPr/>
          </p:nvSpPr>
          <p:spPr>
            <a:xfrm>
              <a:off x="465865" y="1699974"/>
              <a:ext cx="15035018" cy="625774"/>
            </a:xfrm>
            <a:prstGeom prst="rect">
              <a:avLst/>
            </a:prstGeom>
          </p:spPr>
          <p:txBody>
            <a:bodyPr lIns="0" tIns="0" rIns="0" bIns="0" rtlCol="0" anchor="t">
              <a:spAutoFit/>
            </a:bodyPr>
            <a:lstStyle/>
            <a:p>
              <a:pPr marL="0" lvl="0" indent="0" algn="ctr">
                <a:lnSpc>
                  <a:spcPts val="3919"/>
                </a:lnSpc>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584537" y="353205"/>
            <a:ext cx="11267251" cy="10287000"/>
          </a:xfrm>
          <a:custGeom>
            <a:avLst/>
            <a:gdLst/>
            <a:ahLst/>
            <a:cxnLst/>
            <a:rect l="l" t="t" r="r" b="b"/>
            <a:pathLst>
              <a:path w="11267251" h="10287000">
                <a:moveTo>
                  <a:pt x="0" y="0"/>
                </a:moveTo>
                <a:lnTo>
                  <a:pt x="11267250" y="0"/>
                </a:lnTo>
                <a:lnTo>
                  <a:pt x="11267250" y="10287000"/>
                </a:lnTo>
                <a:lnTo>
                  <a:pt x="0" y="10287000"/>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27</a:t>
            </a:r>
          </a:p>
        </p:txBody>
      </p:sp>
      <p:grpSp>
        <p:nvGrpSpPr>
          <p:cNvPr id="4" name="Group 4"/>
          <p:cNvGrpSpPr/>
          <p:nvPr/>
        </p:nvGrpSpPr>
        <p:grpSpPr>
          <a:xfrm>
            <a:off x="-2190734" y="2104254"/>
            <a:ext cx="11334734" cy="1651040"/>
            <a:chOff x="0" y="0"/>
            <a:chExt cx="15112979" cy="2201386"/>
          </a:xfrm>
        </p:grpSpPr>
        <p:sp>
          <p:nvSpPr>
            <p:cNvPr id="5" name="TextBox 5"/>
            <p:cNvSpPr txBox="1"/>
            <p:nvPr/>
          </p:nvSpPr>
          <p:spPr>
            <a:xfrm>
              <a:off x="0" y="9525"/>
              <a:ext cx="15112979" cy="1211001"/>
            </a:xfrm>
            <a:prstGeom prst="rect">
              <a:avLst/>
            </a:prstGeom>
          </p:spPr>
          <p:txBody>
            <a:bodyPr lIns="0" tIns="0" rIns="0" bIns="0" rtlCol="0" anchor="t">
              <a:spAutoFit/>
            </a:bodyPr>
            <a:lstStyle/>
            <a:p>
              <a:pPr marL="0" lvl="0" indent="0" algn="ctr">
                <a:lnSpc>
                  <a:spcPts val="6663"/>
                </a:lnSpc>
              </a:pPr>
              <a:r>
                <a:rPr lang="en-US" sz="6057">
                  <a:solidFill>
                    <a:srgbClr val="09427D"/>
                  </a:solidFill>
                  <a:latin typeface="Arita Buri Bold"/>
                  <a:ea typeface="Arita Buri Bold"/>
                  <a:cs typeface="Arita Buri Bold"/>
                  <a:sym typeface="Arita Buri Bold"/>
                </a:rPr>
                <a:t>Feature Selection</a:t>
              </a:r>
            </a:p>
          </p:txBody>
        </p:sp>
        <p:sp>
          <p:nvSpPr>
            <p:cNvPr id="6" name="TextBox 6"/>
            <p:cNvSpPr txBox="1"/>
            <p:nvPr/>
          </p:nvSpPr>
          <p:spPr>
            <a:xfrm>
              <a:off x="440954" y="1596492"/>
              <a:ext cx="14231071" cy="604894"/>
            </a:xfrm>
            <a:prstGeom prst="rect">
              <a:avLst/>
            </a:prstGeom>
          </p:spPr>
          <p:txBody>
            <a:bodyPr lIns="0" tIns="0" rIns="0" bIns="0" rtlCol="0" anchor="t">
              <a:spAutoFit/>
            </a:bodyPr>
            <a:lstStyle/>
            <a:p>
              <a:pPr marL="0" lvl="0" indent="0" algn="ctr">
                <a:lnSpc>
                  <a:spcPts val="3710"/>
                </a:lnSpc>
              </a:pPr>
              <a:endParaRPr/>
            </a:p>
          </p:txBody>
        </p:sp>
      </p:grpSp>
      <p:grpSp>
        <p:nvGrpSpPr>
          <p:cNvPr id="7" name="Group 7"/>
          <p:cNvGrpSpPr/>
          <p:nvPr/>
        </p:nvGrpSpPr>
        <p:grpSpPr>
          <a:xfrm>
            <a:off x="-2190734" y="4023088"/>
            <a:ext cx="11334734" cy="1473616"/>
            <a:chOff x="0" y="0"/>
            <a:chExt cx="15112979" cy="1964822"/>
          </a:xfrm>
        </p:grpSpPr>
        <p:sp>
          <p:nvSpPr>
            <p:cNvPr id="8" name="TextBox 8"/>
            <p:cNvSpPr txBox="1"/>
            <p:nvPr/>
          </p:nvSpPr>
          <p:spPr>
            <a:xfrm>
              <a:off x="0" y="0"/>
              <a:ext cx="15112979" cy="983962"/>
            </a:xfrm>
            <a:prstGeom prst="rect">
              <a:avLst/>
            </a:prstGeom>
          </p:spPr>
          <p:txBody>
            <a:bodyPr lIns="0" tIns="0" rIns="0" bIns="0" rtlCol="0" anchor="t">
              <a:spAutoFit/>
            </a:bodyPr>
            <a:lstStyle/>
            <a:p>
              <a:pPr marL="0" lvl="0" indent="0" algn="ctr">
                <a:lnSpc>
                  <a:spcPts val="5343"/>
                </a:lnSpc>
              </a:pPr>
              <a:r>
                <a:rPr lang="en-US" sz="4857">
                  <a:solidFill>
                    <a:srgbClr val="A50B10"/>
                  </a:solidFill>
                  <a:latin typeface="Arita Buri Bold"/>
                  <a:ea typeface="Arita Buri Bold"/>
                  <a:cs typeface="Arita Buri Bold"/>
                  <a:sym typeface="Arita Buri Bold"/>
                </a:rPr>
                <a:t>Correlation Matrix</a:t>
              </a:r>
            </a:p>
          </p:txBody>
        </p:sp>
        <p:sp>
          <p:nvSpPr>
            <p:cNvPr id="9" name="TextBox 9"/>
            <p:cNvSpPr txBox="1"/>
            <p:nvPr/>
          </p:nvSpPr>
          <p:spPr>
            <a:xfrm>
              <a:off x="440954" y="1359928"/>
              <a:ext cx="14231071" cy="604894"/>
            </a:xfrm>
            <a:prstGeom prst="rect">
              <a:avLst/>
            </a:prstGeom>
          </p:spPr>
          <p:txBody>
            <a:bodyPr lIns="0" tIns="0" rIns="0" bIns="0" rtlCol="0" anchor="t">
              <a:spAutoFit/>
            </a:bodyPr>
            <a:lstStyle/>
            <a:p>
              <a:pPr marL="0" lvl="0" indent="0" algn="ctr">
                <a:lnSpc>
                  <a:spcPts val="3710"/>
                </a:lnSpc>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599827" y="3169139"/>
            <a:ext cx="13605936" cy="6979845"/>
          </a:xfrm>
          <a:custGeom>
            <a:avLst/>
            <a:gdLst/>
            <a:ahLst/>
            <a:cxnLst/>
            <a:rect l="l" t="t" r="r" b="b"/>
            <a:pathLst>
              <a:path w="13605936" h="6979845">
                <a:moveTo>
                  <a:pt x="0" y="0"/>
                </a:moveTo>
                <a:lnTo>
                  <a:pt x="13605936" y="0"/>
                </a:lnTo>
                <a:lnTo>
                  <a:pt x="13605936" y="6979845"/>
                </a:lnTo>
                <a:lnTo>
                  <a:pt x="0" y="6979845"/>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28</a:t>
            </a:r>
          </a:p>
        </p:txBody>
      </p:sp>
      <p:grpSp>
        <p:nvGrpSpPr>
          <p:cNvPr id="4" name="Group 4"/>
          <p:cNvGrpSpPr/>
          <p:nvPr/>
        </p:nvGrpSpPr>
        <p:grpSpPr>
          <a:xfrm>
            <a:off x="3198592" y="647285"/>
            <a:ext cx="11334734" cy="1651040"/>
            <a:chOff x="0" y="0"/>
            <a:chExt cx="15112979" cy="2201386"/>
          </a:xfrm>
        </p:grpSpPr>
        <p:sp>
          <p:nvSpPr>
            <p:cNvPr id="5" name="TextBox 5"/>
            <p:cNvSpPr txBox="1"/>
            <p:nvPr/>
          </p:nvSpPr>
          <p:spPr>
            <a:xfrm>
              <a:off x="0" y="9525"/>
              <a:ext cx="15112979" cy="1211001"/>
            </a:xfrm>
            <a:prstGeom prst="rect">
              <a:avLst/>
            </a:prstGeom>
          </p:spPr>
          <p:txBody>
            <a:bodyPr lIns="0" tIns="0" rIns="0" bIns="0" rtlCol="0" anchor="t">
              <a:spAutoFit/>
            </a:bodyPr>
            <a:lstStyle/>
            <a:p>
              <a:pPr marL="0" lvl="0" indent="0" algn="ctr">
                <a:lnSpc>
                  <a:spcPts val="6663"/>
                </a:lnSpc>
              </a:pPr>
              <a:r>
                <a:rPr lang="en-US" sz="6057">
                  <a:solidFill>
                    <a:srgbClr val="09427D"/>
                  </a:solidFill>
                  <a:latin typeface="Arita Buri Bold"/>
                  <a:ea typeface="Arita Buri Bold"/>
                  <a:cs typeface="Arita Buri Bold"/>
                  <a:sym typeface="Arita Buri Bold"/>
                </a:rPr>
                <a:t>Feature Selection</a:t>
              </a:r>
            </a:p>
          </p:txBody>
        </p:sp>
        <p:sp>
          <p:nvSpPr>
            <p:cNvPr id="6" name="TextBox 6"/>
            <p:cNvSpPr txBox="1"/>
            <p:nvPr/>
          </p:nvSpPr>
          <p:spPr>
            <a:xfrm>
              <a:off x="440954" y="1596492"/>
              <a:ext cx="14231071" cy="604894"/>
            </a:xfrm>
            <a:prstGeom prst="rect">
              <a:avLst/>
            </a:prstGeom>
          </p:spPr>
          <p:txBody>
            <a:bodyPr lIns="0" tIns="0" rIns="0" bIns="0" rtlCol="0" anchor="t">
              <a:spAutoFit/>
            </a:bodyPr>
            <a:lstStyle/>
            <a:p>
              <a:pPr marL="0" lvl="0" indent="0" algn="ctr">
                <a:lnSpc>
                  <a:spcPts val="3710"/>
                </a:lnSpc>
              </a:pPr>
              <a:endParaRPr/>
            </a:p>
          </p:txBody>
        </p:sp>
      </p:grpSp>
      <p:grpSp>
        <p:nvGrpSpPr>
          <p:cNvPr id="7" name="Group 7"/>
          <p:cNvGrpSpPr/>
          <p:nvPr/>
        </p:nvGrpSpPr>
        <p:grpSpPr>
          <a:xfrm>
            <a:off x="3198592" y="2023276"/>
            <a:ext cx="11334734" cy="1411387"/>
            <a:chOff x="0" y="0"/>
            <a:chExt cx="15112979" cy="1881849"/>
          </a:xfrm>
        </p:grpSpPr>
        <p:sp>
          <p:nvSpPr>
            <p:cNvPr id="8" name="TextBox 8"/>
            <p:cNvSpPr txBox="1"/>
            <p:nvPr/>
          </p:nvSpPr>
          <p:spPr>
            <a:xfrm>
              <a:off x="0" y="-9525"/>
              <a:ext cx="15112979" cy="910514"/>
            </a:xfrm>
            <a:prstGeom prst="rect">
              <a:avLst/>
            </a:prstGeom>
          </p:spPr>
          <p:txBody>
            <a:bodyPr lIns="0" tIns="0" rIns="0" bIns="0" rtlCol="0" anchor="t">
              <a:spAutoFit/>
            </a:bodyPr>
            <a:lstStyle/>
            <a:p>
              <a:pPr marL="0" lvl="0" indent="0" algn="ctr">
                <a:lnSpc>
                  <a:spcPts val="4903"/>
                </a:lnSpc>
              </a:pPr>
              <a:r>
                <a:rPr lang="en-US" sz="4457">
                  <a:solidFill>
                    <a:srgbClr val="A50B10"/>
                  </a:solidFill>
                  <a:latin typeface="Arita Buri Bold"/>
                  <a:ea typeface="Arita Buri Bold"/>
                  <a:cs typeface="Arita Buri Bold"/>
                  <a:sym typeface="Arita Buri Bold"/>
                </a:rPr>
                <a:t>Correlation of Features with Target</a:t>
              </a:r>
            </a:p>
          </p:txBody>
        </p:sp>
        <p:sp>
          <p:nvSpPr>
            <p:cNvPr id="9" name="TextBox 9"/>
            <p:cNvSpPr txBox="1"/>
            <p:nvPr/>
          </p:nvSpPr>
          <p:spPr>
            <a:xfrm>
              <a:off x="440954" y="1276955"/>
              <a:ext cx="14231071" cy="604894"/>
            </a:xfrm>
            <a:prstGeom prst="rect">
              <a:avLst/>
            </a:prstGeom>
          </p:spPr>
          <p:txBody>
            <a:bodyPr lIns="0" tIns="0" rIns="0" bIns="0" rtlCol="0" anchor="t">
              <a:spAutoFit/>
            </a:bodyPr>
            <a:lstStyle/>
            <a:p>
              <a:pPr marL="0" lvl="0" indent="0" algn="ctr">
                <a:lnSpc>
                  <a:spcPts val="3710"/>
                </a:lnSpc>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29</a:t>
            </a:r>
          </a:p>
        </p:txBody>
      </p:sp>
      <p:grpSp>
        <p:nvGrpSpPr>
          <p:cNvPr id="3" name="Group 3"/>
          <p:cNvGrpSpPr/>
          <p:nvPr/>
        </p:nvGrpSpPr>
        <p:grpSpPr>
          <a:xfrm>
            <a:off x="3198592" y="647285"/>
            <a:ext cx="11334734" cy="1651040"/>
            <a:chOff x="0" y="0"/>
            <a:chExt cx="15112979" cy="2201386"/>
          </a:xfrm>
        </p:grpSpPr>
        <p:sp>
          <p:nvSpPr>
            <p:cNvPr id="4" name="TextBox 4"/>
            <p:cNvSpPr txBox="1"/>
            <p:nvPr/>
          </p:nvSpPr>
          <p:spPr>
            <a:xfrm>
              <a:off x="0" y="9525"/>
              <a:ext cx="15112979" cy="1211001"/>
            </a:xfrm>
            <a:prstGeom prst="rect">
              <a:avLst/>
            </a:prstGeom>
          </p:spPr>
          <p:txBody>
            <a:bodyPr lIns="0" tIns="0" rIns="0" bIns="0" rtlCol="0" anchor="t">
              <a:spAutoFit/>
            </a:bodyPr>
            <a:lstStyle/>
            <a:p>
              <a:pPr marL="0" lvl="0" indent="0" algn="ctr">
                <a:lnSpc>
                  <a:spcPts val="6663"/>
                </a:lnSpc>
              </a:pPr>
              <a:r>
                <a:rPr lang="en-US" sz="6057">
                  <a:solidFill>
                    <a:srgbClr val="09427D"/>
                  </a:solidFill>
                  <a:latin typeface="Arita Buri Bold"/>
                  <a:ea typeface="Arita Buri Bold"/>
                  <a:cs typeface="Arita Buri Bold"/>
                  <a:sym typeface="Arita Buri Bold"/>
                </a:rPr>
                <a:t>Feature Selection</a:t>
              </a:r>
            </a:p>
          </p:txBody>
        </p:sp>
        <p:sp>
          <p:nvSpPr>
            <p:cNvPr id="5" name="TextBox 5"/>
            <p:cNvSpPr txBox="1"/>
            <p:nvPr/>
          </p:nvSpPr>
          <p:spPr>
            <a:xfrm>
              <a:off x="440954" y="1596492"/>
              <a:ext cx="14231071" cy="604894"/>
            </a:xfrm>
            <a:prstGeom prst="rect">
              <a:avLst/>
            </a:prstGeom>
          </p:spPr>
          <p:txBody>
            <a:bodyPr lIns="0" tIns="0" rIns="0" bIns="0" rtlCol="0" anchor="t">
              <a:spAutoFit/>
            </a:bodyPr>
            <a:lstStyle/>
            <a:p>
              <a:pPr marL="0" lvl="0" indent="0" algn="ctr">
                <a:lnSpc>
                  <a:spcPts val="3710"/>
                </a:lnSpc>
              </a:pPr>
              <a:endParaRPr/>
            </a:p>
          </p:txBody>
        </p:sp>
      </p:grpSp>
      <p:sp>
        <p:nvSpPr>
          <p:cNvPr id="6" name="TextBox 6"/>
          <p:cNvSpPr txBox="1"/>
          <p:nvPr/>
        </p:nvSpPr>
        <p:spPr>
          <a:xfrm>
            <a:off x="1399582" y="2212600"/>
            <a:ext cx="15859718" cy="10052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Arita Buri Light"/>
                <a:ea typeface="Arita Buri Light"/>
                <a:cs typeface="Arita Buri Light"/>
                <a:sym typeface="Arita Buri Light"/>
              </a:rPr>
              <a:t>For highly correlated pairs of variables (Pearson correlation ≥ 0.95), we will retain one variable and drop the other based on interpretability and relevance to the model</a:t>
            </a:r>
          </a:p>
        </p:txBody>
      </p:sp>
      <p:graphicFrame>
        <p:nvGraphicFramePr>
          <p:cNvPr id="7" name="Table 7"/>
          <p:cNvGraphicFramePr>
            <a:graphicFrameLocks noGrp="1"/>
          </p:cNvGraphicFramePr>
          <p:nvPr/>
        </p:nvGraphicFramePr>
        <p:xfrm>
          <a:off x="3500936" y="3621405"/>
          <a:ext cx="11286128" cy="5636892"/>
        </p:xfrm>
        <a:graphic>
          <a:graphicData uri="http://schemas.openxmlformats.org/drawingml/2006/table">
            <a:tbl>
              <a:tblPr/>
              <a:tblGrid>
                <a:gridCol w="5657161">
                  <a:extLst>
                    <a:ext uri="{9D8B030D-6E8A-4147-A177-3AD203B41FA5}">
                      <a16:colId xmlns:a16="http://schemas.microsoft.com/office/drawing/2014/main" val="20000"/>
                    </a:ext>
                  </a:extLst>
                </a:gridCol>
                <a:gridCol w="5628967">
                  <a:extLst>
                    <a:ext uri="{9D8B030D-6E8A-4147-A177-3AD203B41FA5}">
                      <a16:colId xmlns:a16="http://schemas.microsoft.com/office/drawing/2014/main" val="20001"/>
                    </a:ext>
                  </a:extLst>
                </a:gridCol>
              </a:tblGrid>
              <a:tr h="939482">
                <a:tc>
                  <a:txBody>
                    <a:bodyPr/>
                    <a:lstStyle/>
                    <a:p>
                      <a:pPr algn="ctr">
                        <a:lnSpc>
                          <a:spcPts val="3359"/>
                        </a:lnSpc>
                        <a:defRPr/>
                      </a:pPr>
                      <a:r>
                        <a:rPr lang="en-US" sz="2799" b="1">
                          <a:solidFill>
                            <a:srgbClr val="384655"/>
                          </a:solidFill>
                          <a:latin typeface="Arimo Bold"/>
                          <a:ea typeface="Arimo Bold"/>
                          <a:cs typeface="Arimo Bold"/>
                          <a:sym typeface="Arimo Bold"/>
                        </a:rPr>
                        <a:t>Keep</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tc>
                  <a:txBody>
                    <a:bodyPr/>
                    <a:lstStyle/>
                    <a:p>
                      <a:pPr algn="ctr">
                        <a:lnSpc>
                          <a:spcPts val="3359"/>
                        </a:lnSpc>
                        <a:defRPr/>
                      </a:pPr>
                      <a:r>
                        <a:rPr lang="en-US" sz="2799" b="1">
                          <a:solidFill>
                            <a:srgbClr val="384655"/>
                          </a:solidFill>
                          <a:latin typeface="Arimo Bold"/>
                          <a:ea typeface="Arimo Bold"/>
                          <a:cs typeface="Arimo Bold"/>
                          <a:sym typeface="Arimo Bold"/>
                        </a:rPr>
                        <a:t>Drop</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extLst>
                  <a:ext uri="{0D108BD9-81ED-4DB2-BD59-A6C34878D82A}">
                    <a16:rowId xmlns:a16="http://schemas.microsoft.com/office/drawing/2014/main" val="10000"/>
                  </a:ext>
                </a:extLst>
              </a:tr>
              <a:tr h="939482">
                <a:tc>
                  <a:txBody>
                    <a:bodyPr/>
                    <a:lstStyle/>
                    <a:p>
                      <a:pPr algn="ctr">
                        <a:lnSpc>
                          <a:spcPts val="3359"/>
                        </a:lnSpc>
                        <a:defRPr/>
                      </a:pPr>
                      <a:r>
                        <a:rPr lang="en-US" sz="2799">
                          <a:solidFill>
                            <a:srgbClr val="384655"/>
                          </a:solidFill>
                          <a:latin typeface="DM Sans"/>
                          <a:ea typeface="DM Sans"/>
                          <a:cs typeface="DM Sans"/>
                          <a:sym typeface="DM Sans"/>
                        </a:rPr>
                        <a:t>Total day minutes</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tc>
                  <a:txBody>
                    <a:bodyPr/>
                    <a:lstStyle/>
                    <a:p>
                      <a:pPr algn="ctr">
                        <a:lnSpc>
                          <a:spcPts val="3359"/>
                        </a:lnSpc>
                        <a:defRPr/>
                      </a:pPr>
                      <a:r>
                        <a:rPr lang="en-US" sz="2799">
                          <a:solidFill>
                            <a:srgbClr val="384655"/>
                          </a:solidFill>
                          <a:latin typeface="DM Sans"/>
                          <a:ea typeface="DM Sans"/>
                          <a:cs typeface="DM Sans"/>
                          <a:sym typeface="DM Sans"/>
                        </a:rPr>
                        <a:t>Total day charge</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extLst>
                  <a:ext uri="{0D108BD9-81ED-4DB2-BD59-A6C34878D82A}">
                    <a16:rowId xmlns:a16="http://schemas.microsoft.com/office/drawing/2014/main" val="10001"/>
                  </a:ext>
                </a:extLst>
              </a:tr>
              <a:tr h="939482">
                <a:tc>
                  <a:txBody>
                    <a:bodyPr/>
                    <a:lstStyle/>
                    <a:p>
                      <a:pPr algn="ctr">
                        <a:lnSpc>
                          <a:spcPts val="3359"/>
                        </a:lnSpc>
                        <a:defRPr/>
                      </a:pPr>
                      <a:r>
                        <a:rPr lang="en-US" sz="2799">
                          <a:solidFill>
                            <a:srgbClr val="384655"/>
                          </a:solidFill>
                          <a:latin typeface="DM Sans"/>
                          <a:ea typeface="DM Sans"/>
                          <a:cs typeface="DM Sans"/>
                          <a:sym typeface="DM Sans"/>
                        </a:rPr>
                        <a:t>Total night minutes</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tc>
                  <a:txBody>
                    <a:bodyPr/>
                    <a:lstStyle/>
                    <a:p>
                      <a:pPr algn="ctr">
                        <a:lnSpc>
                          <a:spcPts val="3359"/>
                        </a:lnSpc>
                        <a:defRPr/>
                      </a:pPr>
                      <a:r>
                        <a:rPr lang="en-US" sz="2799">
                          <a:solidFill>
                            <a:srgbClr val="384655"/>
                          </a:solidFill>
                          <a:latin typeface="DM Sans"/>
                          <a:ea typeface="DM Sans"/>
                          <a:cs typeface="DM Sans"/>
                          <a:sym typeface="DM Sans"/>
                        </a:rPr>
                        <a:t>Total night charge</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extLst>
                  <a:ext uri="{0D108BD9-81ED-4DB2-BD59-A6C34878D82A}">
                    <a16:rowId xmlns:a16="http://schemas.microsoft.com/office/drawing/2014/main" val="10002"/>
                  </a:ext>
                </a:extLst>
              </a:tr>
              <a:tr h="939482">
                <a:tc>
                  <a:txBody>
                    <a:bodyPr/>
                    <a:lstStyle/>
                    <a:p>
                      <a:pPr algn="ctr">
                        <a:lnSpc>
                          <a:spcPts val="3359"/>
                        </a:lnSpc>
                        <a:defRPr/>
                      </a:pPr>
                      <a:r>
                        <a:rPr lang="en-US" sz="2799">
                          <a:solidFill>
                            <a:srgbClr val="384655"/>
                          </a:solidFill>
                          <a:latin typeface="DM Sans"/>
                          <a:ea typeface="DM Sans"/>
                          <a:cs typeface="DM Sans"/>
                          <a:sym typeface="DM Sans"/>
                        </a:rPr>
                        <a:t>Total eve minutes</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tc>
                  <a:txBody>
                    <a:bodyPr/>
                    <a:lstStyle/>
                    <a:p>
                      <a:pPr algn="ctr">
                        <a:lnSpc>
                          <a:spcPts val="3359"/>
                        </a:lnSpc>
                        <a:defRPr/>
                      </a:pPr>
                      <a:r>
                        <a:rPr lang="en-US" sz="2799">
                          <a:solidFill>
                            <a:srgbClr val="384655"/>
                          </a:solidFill>
                          <a:latin typeface="DM Sans"/>
                          <a:ea typeface="DM Sans"/>
                          <a:cs typeface="DM Sans"/>
                          <a:sym typeface="DM Sans"/>
                        </a:rPr>
                        <a:t>Total eve charge</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extLst>
                  <a:ext uri="{0D108BD9-81ED-4DB2-BD59-A6C34878D82A}">
                    <a16:rowId xmlns:a16="http://schemas.microsoft.com/office/drawing/2014/main" val="10003"/>
                  </a:ext>
                </a:extLst>
              </a:tr>
              <a:tr h="939482">
                <a:tc>
                  <a:txBody>
                    <a:bodyPr/>
                    <a:lstStyle/>
                    <a:p>
                      <a:pPr algn="ctr">
                        <a:lnSpc>
                          <a:spcPts val="3359"/>
                        </a:lnSpc>
                        <a:defRPr/>
                      </a:pPr>
                      <a:r>
                        <a:rPr lang="en-US" sz="2799">
                          <a:solidFill>
                            <a:srgbClr val="384655"/>
                          </a:solidFill>
                          <a:latin typeface="DM Sans"/>
                          <a:ea typeface="DM Sans"/>
                          <a:cs typeface="DM Sans"/>
                          <a:sym typeface="DM Sans"/>
                        </a:rPr>
                        <a:t>Total intl minutes</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tc>
                  <a:txBody>
                    <a:bodyPr/>
                    <a:lstStyle/>
                    <a:p>
                      <a:pPr algn="ctr">
                        <a:lnSpc>
                          <a:spcPts val="3359"/>
                        </a:lnSpc>
                        <a:defRPr/>
                      </a:pPr>
                      <a:r>
                        <a:rPr lang="en-US" sz="2799">
                          <a:solidFill>
                            <a:srgbClr val="384655"/>
                          </a:solidFill>
                          <a:latin typeface="DM Sans"/>
                          <a:ea typeface="DM Sans"/>
                          <a:cs typeface="DM Sans"/>
                          <a:sym typeface="DM Sans"/>
                        </a:rPr>
                        <a:t>Total intl charge</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extLst>
                  <a:ext uri="{0D108BD9-81ED-4DB2-BD59-A6C34878D82A}">
                    <a16:rowId xmlns:a16="http://schemas.microsoft.com/office/drawing/2014/main" val="10004"/>
                  </a:ext>
                </a:extLst>
              </a:tr>
              <a:tr h="939482">
                <a:tc>
                  <a:txBody>
                    <a:bodyPr/>
                    <a:lstStyle/>
                    <a:p>
                      <a:pPr algn="ctr">
                        <a:lnSpc>
                          <a:spcPts val="3359"/>
                        </a:lnSpc>
                        <a:defRPr/>
                      </a:pPr>
                      <a:r>
                        <a:rPr lang="en-US" sz="2799">
                          <a:solidFill>
                            <a:srgbClr val="384655"/>
                          </a:solidFill>
                          <a:latin typeface="DM Sans"/>
                          <a:ea typeface="DM Sans"/>
                          <a:cs typeface="DM Sans"/>
                          <a:sym typeface="DM Sans"/>
                        </a:rPr>
                        <a:t>Voice mail plan Number</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tc>
                  <a:txBody>
                    <a:bodyPr/>
                    <a:lstStyle/>
                    <a:p>
                      <a:pPr algn="ctr">
                        <a:lnSpc>
                          <a:spcPts val="3359"/>
                        </a:lnSpc>
                        <a:defRPr/>
                      </a:pPr>
                      <a:r>
                        <a:rPr lang="en-US" sz="2799">
                          <a:solidFill>
                            <a:srgbClr val="384655"/>
                          </a:solidFill>
                          <a:latin typeface="DM Sans"/>
                          <a:ea typeface="DM Sans"/>
                          <a:cs typeface="DM Sans"/>
                          <a:sym typeface="DM Sans"/>
                        </a:rPr>
                        <a:t>vmail messages</a:t>
                      </a:r>
                      <a:endParaRPr lang="en-US" sz="1100"/>
                    </a:p>
                  </a:txBody>
                  <a:tcPr marL="91425" marR="91425" marT="91425" marB="91425" anchor="ctr">
                    <a:lnL w="9525" cap="flat" cmpd="sng" algn="ctr">
                      <a:solidFill>
                        <a:srgbClr val="384655"/>
                      </a:solidFill>
                      <a:prstDash val="solid"/>
                      <a:round/>
                      <a:headEnd type="none" w="med" len="med"/>
                      <a:tailEnd type="none" w="med" len="med"/>
                    </a:lnL>
                    <a:lnR w="9525" cap="flat" cmpd="sng" algn="ctr">
                      <a:solidFill>
                        <a:srgbClr val="384655"/>
                      </a:solidFill>
                      <a:prstDash val="solid"/>
                      <a:round/>
                      <a:headEnd type="none" w="med" len="med"/>
                      <a:tailEnd type="none" w="med" len="med"/>
                    </a:lnR>
                    <a:lnT w="9525" cap="flat" cmpd="sng" algn="ctr">
                      <a:solidFill>
                        <a:srgbClr val="384655"/>
                      </a:solidFill>
                      <a:prstDash val="solid"/>
                      <a:round/>
                      <a:headEnd type="none" w="med" len="med"/>
                      <a:tailEnd type="none" w="med" len="med"/>
                    </a:lnT>
                    <a:lnB w="9525" cap="flat" cmpd="sng" algn="ctr">
                      <a:solidFill>
                        <a:srgbClr val="384655"/>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3919245" y="2323028"/>
            <a:ext cx="4273504" cy="466725"/>
          </a:xfrm>
          <a:prstGeom prst="rect">
            <a:avLst/>
          </a:prstGeom>
        </p:spPr>
        <p:txBody>
          <a:bodyPr lIns="0" tIns="0" rIns="0" bIns="0" rtlCol="0" anchor="t">
            <a:spAutoFit/>
          </a:bodyPr>
          <a:lstStyle/>
          <a:p>
            <a:pPr marL="0" lvl="0" indent="0" algn="l">
              <a:lnSpc>
                <a:spcPts val="3695"/>
              </a:lnSpc>
              <a:spcBef>
                <a:spcPct val="0"/>
              </a:spcBef>
            </a:pPr>
            <a:r>
              <a:rPr lang="en-US" sz="3079">
                <a:solidFill>
                  <a:srgbClr val="FFFFFF"/>
                </a:solidFill>
                <a:latin typeface="HK Grotesk Medium"/>
                <a:ea typeface="HK Grotesk Medium"/>
                <a:cs typeface="HK Grotesk Medium"/>
                <a:sym typeface="HK Grotesk Medium"/>
              </a:rPr>
              <a:t>Introduction</a:t>
            </a:r>
          </a:p>
        </p:txBody>
      </p:sp>
      <p:sp>
        <p:nvSpPr>
          <p:cNvPr id="3" name="TextBox 3"/>
          <p:cNvSpPr txBox="1"/>
          <p:nvPr/>
        </p:nvSpPr>
        <p:spPr>
          <a:xfrm>
            <a:off x="3919245" y="4347822"/>
            <a:ext cx="4273504" cy="466725"/>
          </a:xfrm>
          <a:prstGeom prst="rect">
            <a:avLst/>
          </a:prstGeom>
        </p:spPr>
        <p:txBody>
          <a:bodyPr lIns="0" tIns="0" rIns="0" bIns="0" rtlCol="0" anchor="t">
            <a:spAutoFit/>
          </a:bodyPr>
          <a:lstStyle/>
          <a:p>
            <a:pPr marL="0" lvl="0" indent="0" algn="l">
              <a:lnSpc>
                <a:spcPts val="3695"/>
              </a:lnSpc>
              <a:spcBef>
                <a:spcPct val="0"/>
              </a:spcBef>
            </a:pPr>
            <a:r>
              <a:rPr lang="en-US" sz="3079">
                <a:solidFill>
                  <a:srgbClr val="FFFFFF"/>
                </a:solidFill>
                <a:latin typeface="HK Grotesk Medium"/>
                <a:ea typeface="HK Grotesk Medium"/>
                <a:cs typeface="HK Grotesk Medium"/>
                <a:sym typeface="HK Grotesk Medium"/>
              </a:rPr>
              <a:t>Business Understanding</a:t>
            </a:r>
          </a:p>
        </p:txBody>
      </p:sp>
      <p:sp>
        <p:nvSpPr>
          <p:cNvPr id="4" name="TextBox 4"/>
          <p:cNvSpPr txBox="1"/>
          <p:nvPr/>
        </p:nvSpPr>
        <p:spPr>
          <a:xfrm>
            <a:off x="3919245" y="6597149"/>
            <a:ext cx="4273504" cy="466725"/>
          </a:xfrm>
          <a:prstGeom prst="rect">
            <a:avLst/>
          </a:prstGeom>
        </p:spPr>
        <p:txBody>
          <a:bodyPr lIns="0" tIns="0" rIns="0" bIns="0" rtlCol="0" anchor="t">
            <a:spAutoFit/>
          </a:bodyPr>
          <a:lstStyle/>
          <a:p>
            <a:pPr marL="0" lvl="0" indent="0" algn="l">
              <a:lnSpc>
                <a:spcPts val="3695"/>
              </a:lnSpc>
              <a:spcBef>
                <a:spcPct val="0"/>
              </a:spcBef>
            </a:pPr>
            <a:r>
              <a:rPr lang="en-US" sz="3079">
                <a:solidFill>
                  <a:srgbClr val="FFFFFF"/>
                </a:solidFill>
                <a:latin typeface="HK Grotesk Medium"/>
                <a:ea typeface="HK Grotesk Medium"/>
                <a:cs typeface="HK Grotesk Medium"/>
                <a:sym typeface="HK Grotesk Medium"/>
              </a:rPr>
              <a:t>Data Understanding</a:t>
            </a:r>
          </a:p>
        </p:txBody>
      </p:sp>
      <p:sp>
        <p:nvSpPr>
          <p:cNvPr id="5" name="TextBox 5"/>
          <p:cNvSpPr txBox="1"/>
          <p:nvPr/>
        </p:nvSpPr>
        <p:spPr>
          <a:xfrm>
            <a:off x="6970544" y="430964"/>
            <a:ext cx="3801678" cy="1206500"/>
          </a:xfrm>
          <a:prstGeom prst="rect">
            <a:avLst/>
          </a:prstGeom>
        </p:spPr>
        <p:txBody>
          <a:bodyPr lIns="0" tIns="0" rIns="0" bIns="0" rtlCol="0" anchor="t">
            <a:spAutoFit/>
          </a:bodyPr>
          <a:lstStyle/>
          <a:p>
            <a:pPr marL="0" lvl="0" indent="0" algn="l">
              <a:lnSpc>
                <a:spcPts val="8800"/>
              </a:lnSpc>
            </a:pPr>
            <a:r>
              <a:rPr lang="en-US" sz="8000">
                <a:solidFill>
                  <a:srgbClr val="FFFFFF"/>
                </a:solidFill>
                <a:latin typeface="Arita Buri Bold"/>
                <a:ea typeface="Arita Buri Bold"/>
                <a:cs typeface="Arita Buri Bold"/>
                <a:sym typeface="Arita Buri Bold"/>
              </a:rPr>
              <a:t>Outline</a:t>
            </a:r>
          </a:p>
        </p:txBody>
      </p:sp>
      <p:sp>
        <p:nvSpPr>
          <p:cNvPr id="6" name="TextBox 6"/>
          <p:cNvSpPr txBox="1"/>
          <p:nvPr/>
        </p:nvSpPr>
        <p:spPr>
          <a:xfrm>
            <a:off x="3919245" y="8567546"/>
            <a:ext cx="4273504" cy="466725"/>
          </a:xfrm>
          <a:prstGeom prst="rect">
            <a:avLst/>
          </a:prstGeom>
        </p:spPr>
        <p:txBody>
          <a:bodyPr lIns="0" tIns="0" rIns="0" bIns="0" rtlCol="0" anchor="t">
            <a:spAutoFit/>
          </a:bodyPr>
          <a:lstStyle/>
          <a:p>
            <a:pPr marL="0" lvl="0" indent="0" algn="l">
              <a:lnSpc>
                <a:spcPts val="3695"/>
              </a:lnSpc>
              <a:spcBef>
                <a:spcPct val="0"/>
              </a:spcBef>
            </a:pPr>
            <a:r>
              <a:rPr lang="en-US" sz="3079">
                <a:solidFill>
                  <a:srgbClr val="FFFFFF"/>
                </a:solidFill>
                <a:latin typeface="HK Grotesk Medium"/>
                <a:ea typeface="HK Grotesk Medium"/>
                <a:cs typeface="HK Grotesk Medium"/>
                <a:sym typeface="HK Grotesk Medium"/>
              </a:rPr>
              <a:t>Data Preparation</a:t>
            </a:r>
          </a:p>
        </p:txBody>
      </p:sp>
      <p:sp>
        <p:nvSpPr>
          <p:cNvPr id="7" name="Freeform 7">
            <a:extLst>
              <a:ext uri="{C183D7F6-B498-43B3-948B-1728B52AA6E4}">
                <adec:decorative xmlns:adec="http://schemas.microsoft.com/office/drawing/2017/decorative" xmlns="" val="1"/>
              </a:ext>
            </a:extLst>
          </p:cNvPr>
          <p:cNvSpPr/>
          <p:nvPr/>
        </p:nvSpPr>
        <p:spPr>
          <a:xfrm>
            <a:off x="1869448" y="1797374"/>
            <a:ext cx="1464598" cy="1518033"/>
          </a:xfrm>
          <a:custGeom>
            <a:avLst/>
            <a:gdLst/>
            <a:ahLst/>
            <a:cxnLst/>
            <a:rect l="l" t="t" r="r" b="b"/>
            <a:pathLst>
              <a:path w="1464598" h="1518033">
                <a:moveTo>
                  <a:pt x="0" y="0"/>
                </a:moveTo>
                <a:lnTo>
                  <a:pt x="1464598" y="0"/>
                </a:lnTo>
                <a:lnTo>
                  <a:pt x="1464598" y="1518033"/>
                </a:lnTo>
                <a:lnTo>
                  <a:pt x="0" y="15180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2205339" y="2285433"/>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09427D"/>
                </a:solidFill>
                <a:latin typeface="HK Grotesk Medium Bold"/>
                <a:ea typeface="HK Grotesk Medium Bold"/>
                <a:cs typeface="HK Grotesk Medium Bold"/>
                <a:sym typeface="HK Grotesk Medium Bold"/>
              </a:rPr>
              <a:t>01</a:t>
            </a:r>
          </a:p>
        </p:txBody>
      </p:sp>
      <p:sp>
        <p:nvSpPr>
          <p:cNvPr id="9" name="Freeform 9">
            <a:extLst>
              <a:ext uri="{C183D7F6-B498-43B3-948B-1728B52AA6E4}">
                <adec:decorative xmlns:adec="http://schemas.microsoft.com/office/drawing/2017/decorative" xmlns="" val="1"/>
              </a:ext>
            </a:extLst>
          </p:cNvPr>
          <p:cNvSpPr/>
          <p:nvPr/>
        </p:nvSpPr>
        <p:spPr>
          <a:xfrm>
            <a:off x="1869448" y="3822168"/>
            <a:ext cx="1464598" cy="1518033"/>
          </a:xfrm>
          <a:custGeom>
            <a:avLst/>
            <a:gdLst/>
            <a:ahLst/>
            <a:cxnLst/>
            <a:rect l="l" t="t" r="r" b="b"/>
            <a:pathLst>
              <a:path w="1464598" h="1518033">
                <a:moveTo>
                  <a:pt x="0" y="0"/>
                </a:moveTo>
                <a:lnTo>
                  <a:pt x="1464598" y="0"/>
                </a:lnTo>
                <a:lnTo>
                  <a:pt x="1464598" y="1518033"/>
                </a:lnTo>
                <a:lnTo>
                  <a:pt x="0" y="1518033"/>
                </a:lnTo>
                <a:lnTo>
                  <a:pt x="0" y="0"/>
                </a:lnTo>
                <a:close/>
              </a:path>
            </a:pathLst>
          </a:custGeom>
          <a:blipFill>
            <a:blip r:embed="rId2">
              <a:alphaModFix amt="47000"/>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2205339" y="4310227"/>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09427D"/>
                </a:solidFill>
                <a:latin typeface="HK Grotesk Medium Bold"/>
                <a:ea typeface="HK Grotesk Medium Bold"/>
                <a:cs typeface="HK Grotesk Medium Bold"/>
                <a:sym typeface="HK Grotesk Medium Bold"/>
              </a:rPr>
              <a:t>02</a:t>
            </a:r>
          </a:p>
        </p:txBody>
      </p:sp>
      <p:sp>
        <p:nvSpPr>
          <p:cNvPr id="11" name="Freeform 11">
            <a:extLst>
              <a:ext uri="{C183D7F6-B498-43B3-948B-1728B52AA6E4}">
                <adec:decorative xmlns:adec="http://schemas.microsoft.com/office/drawing/2017/decorative" xmlns="" val="1"/>
              </a:ext>
            </a:extLst>
          </p:cNvPr>
          <p:cNvSpPr/>
          <p:nvPr/>
        </p:nvSpPr>
        <p:spPr>
          <a:xfrm>
            <a:off x="1869448" y="6071495"/>
            <a:ext cx="1464598" cy="1518033"/>
          </a:xfrm>
          <a:custGeom>
            <a:avLst/>
            <a:gdLst/>
            <a:ahLst/>
            <a:cxnLst/>
            <a:rect l="l" t="t" r="r" b="b"/>
            <a:pathLst>
              <a:path w="1464598" h="1518033">
                <a:moveTo>
                  <a:pt x="0" y="0"/>
                </a:moveTo>
                <a:lnTo>
                  <a:pt x="1464598" y="0"/>
                </a:lnTo>
                <a:lnTo>
                  <a:pt x="1464598" y="1518033"/>
                </a:lnTo>
                <a:lnTo>
                  <a:pt x="0" y="15180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a:extLst>
              <a:ext uri="{C183D7F6-B498-43B3-948B-1728B52AA6E4}">
                <adec:decorative xmlns:adec="http://schemas.microsoft.com/office/drawing/2017/decorative" xmlns="" val="1"/>
              </a:ext>
            </a:extLst>
          </p:cNvPr>
          <p:cNvSpPr/>
          <p:nvPr/>
        </p:nvSpPr>
        <p:spPr>
          <a:xfrm>
            <a:off x="1869448" y="8041892"/>
            <a:ext cx="1464598" cy="1518033"/>
          </a:xfrm>
          <a:custGeom>
            <a:avLst/>
            <a:gdLst/>
            <a:ahLst/>
            <a:cxnLst/>
            <a:rect l="l" t="t" r="r" b="b"/>
            <a:pathLst>
              <a:path w="1464598" h="1518033">
                <a:moveTo>
                  <a:pt x="0" y="0"/>
                </a:moveTo>
                <a:lnTo>
                  <a:pt x="1464598" y="0"/>
                </a:lnTo>
                <a:lnTo>
                  <a:pt x="1464598" y="1518033"/>
                </a:lnTo>
                <a:lnTo>
                  <a:pt x="0" y="1518033"/>
                </a:lnTo>
                <a:lnTo>
                  <a:pt x="0" y="0"/>
                </a:lnTo>
                <a:close/>
              </a:path>
            </a:pathLst>
          </a:custGeom>
          <a:blipFill>
            <a:blip r:embed="rId2">
              <a:alphaModFix amt="47000"/>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2205339" y="6559554"/>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09427D"/>
                </a:solidFill>
                <a:latin typeface="HK Grotesk Medium Bold"/>
                <a:ea typeface="HK Grotesk Medium Bold"/>
                <a:cs typeface="HK Grotesk Medium Bold"/>
                <a:sym typeface="HK Grotesk Medium Bold"/>
              </a:rPr>
              <a:t>03</a:t>
            </a:r>
          </a:p>
        </p:txBody>
      </p:sp>
      <p:sp>
        <p:nvSpPr>
          <p:cNvPr id="14" name="TextBox 14"/>
          <p:cNvSpPr txBox="1"/>
          <p:nvPr/>
        </p:nvSpPr>
        <p:spPr>
          <a:xfrm>
            <a:off x="2205339" y="8529951"/>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09427D"/>
                </a:solidFill>
                <a:latin typeface="HK Grotesk Medium Bold"/>
                <a:ea typeface="HK Grotesk Medium Bold"/>
                <a:cs typeface="HK Grotesk Medium Bold"/>
                <a:sym typeface="HK Grotesk Medium Bold"/>
              </a:rPr>
              <a:t>04</a:t>
            </a:r>
          </a:p>
        </p:txBody>
      </p:sp>
      <p:sp>
        <p:nvSpPr>
          <p:cNvPr id="15" name="TextBox 15"/>
          <p:cNvSpPr txBox="1"/>
          <p:nvPr/>
        </p:nvSpPr>
        <p:spPr>
          <a:xfrm>
            <a:off x="12674022" y="2323028"/>
            <a:ext cx="4273504" cy="466725"/>
          </a:xfrm>
          <a:prstGeom prst="rect">
            <a:avLst/>
          </a:prstGeom>
        </p:spPr>
        <p:txBody>
          <a:bodyPr lIns="0" tIns="0" rIns="0" bIns="0" rtlCol="0" anchor="t">
            <a:spAutoFit/>
          </a:bodyPr>
          <a:lstStyle/>
          <a:p>
            <a:pPr marL="0" lvl="0" indent="0" algn="l">
              <a:lnSpc>
                <a:spcPts val="3695"/>
              </a:lnSpc>
              <a:spcBef>
                <a:spcPct val="0"/>
              </a:spcBef>
            </a:pPr>
            <a:r>
              <a:rPr lang="en-US" sz="3079">
                <a:solidFill>
                  <a:srgbClr val="FFFFFF"/>
                </a:solidFill>
                <a:latin typeface="HK Grotesk Medium"/>
                <a:ea typeface="HK Grotesk Medium"/>
                <a:cs typeface="HK Grotesk Medium"/>
                <a:sym typeface="HK Grotesk Medium"/>
              </a:rPr>
              <a:t>Modeling</a:t>
            </a:r>
          </a:p>
        </p:txBody>
      </p:sp>
      <p:sp>
        <p:nvSpPr>
          <p:cNvPr id="16" name="TextBox 16"/>
          <p:cNvSpPr txBox="1"/>
          <p:nvPr/>
        </p:nvSpPr>
        <p:spPr>
          <a:xfrm>
            <a:off x="12674022" y="4347822"/>
            <a:ext cx="4273504" cy="466725"/>
          </a:xfrm>
          <a:prstGeom prst="rect">
            <a:avLst/>
          </a:prstGeom>
        </p:spPr>
        <p:txBody>
          <a:bodyPr lIns="0" tIns="0" rIns="0" bIns="0" rtlCol="0" anchor="t">
            <a:spAutoFit/>
          </a:bodyPr>
          <a:lstStyle/>
          <a:p>
            <a:pPr marL="0" lvl="0" indent="0" algn="l">
              <a:lnSpc>
                <a:spcPts val="3695"/>
              </a:lnSpc>
              <a:spcBef>
                <a:spcPct val="0"/>
              </a:spcBef>
            </a:pPr>
            <a:r>
              <a:rPr lang="en-US" sz="3079">
                <a:solidFill>
                  <a:srgbClr val="FFFFFF"/>
                </a:solidFill>
                <a:latin typeface="HK Grotesk Medium"/>
                <a:ea typeface="HK Grotesk Medium"/>
                <a:cs typeface="HK Grotesk Medium"/>
                <a:sym typeface="HK Grotesk Medium"/>
              </a:rPr>
              <a:t>Evaluation</a:t>
            </a:r>
          </a:p>
        </p:txBody>
      </p:sp>
      <p:sp>
        <p:nvSpPr>
          <p:cNvPr id="17" name="TextBox 17"/>
          <p:cNvSpPr txBox="1"/>
          <p:nvPr/>
        </p:nvSpPr>
        <p:spPr>
          <a:xfrm>
            <a:off x="12674022" y="8568051"/>
            <a:ext cx="4273504" cy="466725"/>
          </a:xfrm>
          <a:prstGeom prst="rect">
            <a:avLst/>
          </a:prstGeom>
        </p:spPr>
        <p:txBody>
          <a:bodyPr lIns="0" tIns="0" rIns="0" bIns="0" rtlCol="0" anchor="t">
            <a:spAutoFit/>
          </a:bodyPr>
          <a:lstStyle/>
          <a:p>
            <a:pPr marL="0" lvl="0" indent="0" algn="l">
              <a:lnSpc>
                <a:spcPts val="3695"/>
              </a:lnSpc>
              <a:spcBef>
                <a:spcPct val="0"/>
              </a:spcBef>
            </a:pPr>
            <a:r>
              <a:rPr lang="en-US" sz="3079">
                <a:solidFill>
                  <a:srgbClr val="FFFFFF"/>
                </a:solidFill>
                <a:latin typeface="HK Grotesk Medium"/>
                <a:ea typeface="HK Grotesk Medium"/>
                <a:cs typeface="HK Grotesk Medium"/>
                <a:sym typeface="HK Grotesk Medium"/>
              </a:rPr>
              <a:t>Deployment</a:t>
            </a:r>
          </a:p>
        </p:txBody>
      </p:sp>
      <p:sp>
        <p:nvSpPr>
          <p:cNvPr id="18" name="TextBox 18"/>
          <p:cNvSpPr txBox="1"/>
          <p:nvPr/>
        </p:nvSpPr>
        <p:spPr>
          <a:xfrm>
            <a:off x="12674022" y="6597654"/>
            <a:ext cx="4273504" cy="466725"/>
          </a:xfrm>
          <a:prstGeom prst="rect">
            <a:avLst/>
          </a:prstGeom>
        </p:spPr>
        <p:txBody>
          <a:bodyPr lIns="0" tIns="0" rIns="0" bIns="0" rtlCol="0" anchor="t">
            <a:spAutoFit/>
          </a:bodyPr>
          <a:lstStyle/>
          <a:p>
            <a:pPr marL="0" lvl="0" indent="0" algn="l">
              <a:lnSpc>
                <a:spcPts val="3695"/>
              </a:lnSpc>
              <a:spcBef>
                <a:spcPct val="0"/>
              </a:spcBef>
            </a:pPr>
            <a:r>
              <a:rPr lang="en-US" sz="3079">
                <a:solidFill>
                  <a:srgbClr val="FFFFFF"/>
                </a:solidFill>
                <a:latin typeface="HK Grotesk Medium"/>
                <a:ea typeface="HK Grotesk Medium"/>
                <a:cs typeface="HK Grotesk Medium"/>
                <a:sym typeface="HK Grotesk Medium"/>
              </a:rPr>
              <a:t>Retention Strategy</a:t>
            </a:r>
          </a:p>
        </p:txBody>
      </p:sp>
      <p:sp>
        <p:nvSpPr>
          <p:cNvPr id="19" name="Freeform 19">
            <a:extLst>
              <a:ext uri="{C183D7F6-B498-43B3-948B-1728B52AA6E4}">
                <adec:decorative xmlns:adec="http://schemas.microsoft.com/office/drawing/2017/decorative" xmlns="" val="1"/>
              </a:ext>
            </a:extLst>
          </p:cNvPr>
          <p:cNvSpPr/>
          <p:nvPr/>
        </p:nvSpPr>
        <p:spPr>
          <a:xfrm>
            <a:off x="10624225" y="3822168"/>
            <a:ext cx="1464598" cy="1518033"/>
          </a:xfrm>
          <a:custGeom>
            <a:avLst/>
            <a:gdLst/>
            <a:ahLst/>
            <a:cxnLst/>
            <a:rect l="l" t="t" r="r" b="b"/>
            <a:pathLst>
              <a:path w="1464598" h="1518033">
                <a:moveTo>
                  <a:pt x="0" y="0"/>
                </a:moveTo>
                <a:lnTo>
                  <a:pt x="1464598" y="0"/>
                </a:lnTo>
                <a:lnTo>
                  <a:pt x="1464598" y="1518033"/>
                </a:lnTo>
                <a:lnTo>
                  <a:pt x="0" y="15180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0" name="TextBox 20"/>
          <p:cNvSpPr txBox="1"/>
          <p:nvPr/>
        </p:nvSpPr>
        <p:spPr>
          <a:xfrm>
            <a:off x="11047799" y="4310227"/>
            <a:ext cx="617447" cy="512961"/>
          </a:xfrm>
          <a:prstGeom prst="rect">
            <a:avLst/>
          </a:prstGeom>
        </p:spPr>
        <p:txBody>
          <a:bodyPr wrap="square" lIns="0" tIns="0" rIns="0" bIns="0" rtlCol="0" anchor="t">
            <a:spAutoFit/>
          </a:bodyPr>
          <a:lstStyle/>
          <a:p>
            <a:pPr marL="0" lvl="0" indent="0" algn="ctr">
              <a:lnSpc>
                <a:spcPts val="4003"/>
              </a:lnSpc>
              <a:spcBef>
                <a:spcPct val="0"/>
              </a:spcBef>
            </a:pPr>
            <a:r>
              <a:rPr lang="en-US" sz="3079" b="1" spc="-30" dirty="0">
                <a:solidFill>
                  <a:srgbClr val="09427D"/>
                </a:solidFill>
                <a:latin typeface="HK Grotesk Medium Bold"/>
                <a:ea typeface="HK Grotesk Medium Bold"/>
                <a:cs typeface="HK Grotesk Medium Bold"/>
                <a:sym typeface="HK Grotesk Medium Bold"/>
              </a:rPr>
              <a:t>06</a:t>
            </a:r>
          </a:p>
        </p:txBody>
      </p:sp>
      <p:sp>
        <p:nvSpPr>
          <p:cNvPr id="21" name="Freeform 21">
            <a:extLst>
              <a:ext uri="{C183D7F6-B498-43B3-948B-1728B52AA6E4}">
                <adec:decorative xmlns:adec="http://schemas.microsoft.com/office/drawing/2017/decorative" xmlns="" val="1"/>
              </a:ext>
            </a:extLst>
          </p:cNvPr>
          <p:cNvSpPr/>
          <p:nvPr/>
        </p:nvSpPr>
        <p:spPr>
          <a:xfrm>
            <a:off x="10624225" y="1797374"/>
            <a:ext cx="1464598" cy="1518033"/>
          </a:xfrm>
          <a:custGeom>
            <a:avLst/>
            <a:gdLst/>
            <a:ahLst/>
            <a:cxnLst/>
            <a:rect l="l" t="t" r="r" b="b"/>
            <a:pathLst>
              <a:path w="1464598" h="1518033">
                <a:moveTo>
                  <a:pt x="0" y="0"/>
                </a:moveTo>
                <a:lnTo>
                  <a:pt x="1464598" y="0"/>
                </a:lnTo>
                <a:lnTo>
                  <a:pt x="1464598" y="1518033"/>
                </a:lnTo>
                <a:lnTo>
                  <a:pt x="0" y="1518033"/>
                </a:lnTo>
                <a:lnTo>
                  <a:pt x="0" y="0"/>
                </a:lnTo>
                <a:close/>
              </a:path>
            </a:pathLst>
          </a:custGeom>
          <a:blipFill>
            <a:blip r:embed="rId2">
              <a:alphaModFix amt="47000"/>
              <a:extLst>
                <a:ext uri="{96DAC541-7B7A-43D3-8B79-37D633B846F1}">
                  <asvg:svgBlip xmlns:asvg="http://schemas.microsoft.com/office/drawing/2016/SVG/main" xmlns="" r:embed="rId3"/>
                </a:ext>
              </a:extLst>
            </a:blip>
            <a:stretch>
              <a:fillRect/>
            </a:stretch>
          </a:blipFill>
        </p:spPr>
      </p:sp>
      <p:sp>
        <p:nvSpPr>
          <p:cNvPr id="22" name="TextBox 22"/>
          <p:cNvSpPr txBox="1"/>
          <p:nvPr/>
        </p:nvSpPr>
        <p:spPr>
          <a:xfrm>
            <a:off x="10960116" y="2285433"/>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09427D"/>
                </a:solidFill>
                <a:latin typeface="HK Grotesk Medium Bold"/>
                <a:ea typeface="HK Grotesk Medium Bold"/>
                <a:cs typeface="HK Grotesk Medium Bold"/>
                <a:sym typeface="HK Grotesk Medium Bold"/>
              </a:rPr>
              <a:t>05</a:t>
            </a:r>
          </a:p>
        </p:txBody>
      </p:sp>
      <p:sp>
        <p:nvSpPr>
          <p:cNvPr id="23" name="Freeform 23">
            <a:extLst>
              <a:ext uri="{C183D7F6-B498-43B3-948B-1728B52AA6E4}">
                <adec:decorative xmlns:adec="http://schemas.microsoft.com/office/drawing/2017/decorative" xmlns="" val="1"/>
              </a:ext>
            </a:extLst>
          </p:cNvPr>
          <p:cNvSpPr/>
          <p:nvPr/>
        </p:nvSpPr>
        <p:spPr>
          <a:xfrm>
            <a:off x="10624225" y="8041892"/>
            <a:ext cx="1464598" cy="1518033"/>
          </a:xfrm>
          <a:custGeom>
            <a:avLst/>
            <a:gdLst/>
            <a:ahLst/>
            <a:cxnLst/>
            <a:rect l="l" t="t" r="r" b="b"/>
            <a:pathLst>
              <a:path w="1464598" h="1518033">
                <a:moveTo>
                  <a:pt x="0" y="0"/>
                </a:moveTo>
                <a:lnTo>
                  <a:pt x="1464598" y="0"/>
                </a:lnTo>
                <a:lnTo>
                  <a:pt x="1464598" y="1518033"/>
                </a:lnTo>
                <a:lnTo>
                  <a:pt x="0" y="15180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4" name="Freeform 24">
            <a:extLst>
              <a:ext uri="{C183D7F6-B498-43B3-948B-1728B52AA6E4}">
                <adec:decorative xmlns:adec="http://schemas.microsoft.com/office/drawing/2017/decorative" xmlns="" val="1"/>
              </a:ext>
            </a:extLst>
          </p:cNvPr>
          <p:cNvSpPr/>
          <p:nvPr/>
        </p:nvSpPr>
        <p:spPr>
          <a:xfrm>
            <a:off x="10624225" y="6071495"/>
            <a:ext cx="1464598" cy="1518033"/>
          </a:xfrm>
          <a:custGeom>
            <a:avLst/>
            <a:gdLst/>
            <a:ahLst/>
            <a:cxnLst/>
            <a:rect l="l" t="t" r="r" b="b"/>
            <a:pathLst>
              <a:path w="1464598" h="1518033">
                <a:moveTo>
                  <a:pt x="0" y="0"/>
                </a:moveTo>
                <a:lnTo>
                  <a:pt x="1464598" y="0"/>
                </a:lnTo>
                <a:lnTo>
                  <a:pt x="1464598" y="1518033"/>
                </a:lnTo>
                <a:lnTo>
                  <a:pt x="0" y="1518033"/>
                </a:lnTo>
                <a:lnTo>
                  <a:pt x="0" y="0"/>
                </a:lnTo>
                <a:close/>
              </a:path>
            </a:pathLst>
          </a:custGeom>
          <a:blipFill>
            <a:blip r:embed="rId2">
              <a:alphaModFix amt="47000"/>
              <a:extLst>
                <a:ext uri="{96DAC541-7B7A-43D3-8B79-37D633B846F1}">
                  <asvg:svgBlip xmlns:asvg="http://schemas.microsoft.com/office/drawing/2016/SVG/main" xmlns="" r:embed="rId3"/>
                </a:ext>
              </a:extLst>
            </a:blip>
            <a:stretch>
              <a:fillRect/>
            </a:stretch>
          </a:blipFill>
        </p:spPr>
      </p:sp>
      <p:sp>
        <p:nvSpPr>
          <p:cNvPr id="25" name="TextBox 25"/>
          <p:cNvSpPr txBox="1"/>
          <p:nvPr/>
        </p:nvSpPr>
        <p:spPr>
          <a:xfrm>
            <a:off x="10960116" y="8529951"/>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09427D"/>
                </a:solidFill>
                <a:latin typeface="HK Grotesk Medium Bold"/>
                <a:ea typeface="HK Grotesk Medium Bold"/>
                <a:cs typeface="HK Grotesk Medium Bold"/>
                <a:sym typeface="HK Grotesk Medium Bold"/>
              </a:rPr>
              <a:t>08</a:t>
            </a:r>
          </a:p>
        </p:txBody>
      </p:sp>
      <p:sp>
        <p:nvSpPr>
          <p:cNvPr id="26" name="TextBox 26"/>
          <p:cNvSpPr txBox="1"/>
          <p:nvPr/>
        </p:nvSpPr>
        <p:spPr>
          <a:xfrm>
            <a:off x="10960116" y="6559554"/>
            <a:ext cx="792815" cy="503815"/>
          </a:xfrm>
          <a:prstGeom prst="rect">
            <a:avLst/>
          </a:prstGeom>
        </p:spPr>
        <p:txBody>
          <a:bodyPr lIns="0" tIns="0" rIns="0" bIns="0" rtlCol="0" anchor="t">
            <a:spAutoFit/>
          </a:bodyPr>
          <a:lstStyle/>
          <a:p>
            <a:pPr marL="0" lvl="0" indent="0" algn="ctr">
              <a:lnSpc>
                <a:spcPts val="4003"/>
              </a:lnSpc>
              <a:spcBef>
                <a:spcPct val="0"/>
              </a:spcBef>
            </a:pPr>
            <a:r>
              <a:rPr lang="en-US" sz="3079" b="1" u="none" spc="-30">
                <a:solidFill>
                  <a:srgbClr val="09427D"/>
                </a:solidFill>
                <a:latin typeface="HK Grotesk Medium Bold"/>
                <a:ea typeface="HK Grotesk Medium Bold"/>
                <a:cs typeface="HK Grotesk Medium Bold"/>
                <a:sym typeface="HK Grotesk Medium Bold"/>
              </a:rPr>
              <a:t>07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30</a:t>
            </a:r>
          </a:p>
        </p:txBody>
      </p:sp>
      <p:grpSp>
        <p:nvGrpSpPr>
          <p:cNvPr id="3" name="Group 3"/>
          <p:cNvGrpSpPr/>
          <p:nvPr/>
        </p:nvGrpSpPr>
        <p:grpSpPr>
          <a:xfrm>
            <a:off x="3198592" y="647285"/>
            <a:ext cx="11334734" cy="1651040"/>
            <a:chOff x="0" y="0"/>
            <a:chExt cx="15112979" cy="2201386"/>
          </a:xfrm>
        </p:grpSpPr>
        <p:sp>
          <p:nvSpPr>
            <p:cNvPr id="4" name="TextBox 4"/>
            <p:cNvSpPr txBox="1"/>
            <p:nvPr/>
          </p:nvSpPr>
          <p:spPr>
            <a:xfrm>
              <a:off x="0" y="9525"/>
              <a:ext cx="15112979" cy="1211001"/>
            </a:xfrm>
            <a:prstGeom prst="rect">
              <a:avLst/>
            </a:prstGeom>
          </p:spPr>
          <p:txBody>
            <a:bodyPr lIns="0" tIns="0" rIns="0" bIns="0" rtlCol="0" anchor="t">
              <a:spAutoFit/>
            </a:bodyPr>
            <a:lstStyle/>
            <a:p>
              <a:pPr marL="0" lvl="0" indent="0" algn="ctr">
                <a:lnSpc>
                  <a:spcPts val="6663"/>
                </a:lnSpc>
              </a:pPr>
              <a:r>
                <a:rPr lang="en-US" sz="6057">
                  <a:solidFill>
                    <a:srgbClr val="09427D"/>
                  </a:solidFill>
                  <a:latin typeface="Arita Buri Bold"/>
                  <a:ea typeface="Arita Buri Bold"/>
                  <a:cs typeface="Arita Buri Bold"/>
                  <a:sym typeface="Arita Buri Bold"/>
                </a:rPr>
                <a:t>Feature Selection</a:t>
              </a:r>
            </a:p>
          </p:txBody>
        </p:sp>
        <p:sp>
          <p:nvSpPr>
            <p:cNvPr id="5" name="TextBox 5"/>
            <p:cNvSpPr txBox="1"/>
            <p:nvPr/>
          </p:nvSpPr>
          <p:spPr>
            <a:xfrm>
              <a:off x="440954" y="1596492"/>
              <a:ext cx="14231071" cy="604894"/>
            </a:xfrm>
            <a:prstGeom prst="rect">
              <a:avLst/>
            </a:prstGeom>
          </p:spPr>
          <p:txBody>
            <a:bodyPr lIns="0" tIns="0" rIns="0" bIns="0" rtlCol="0" anchor="t">
              <a:spAutoFit/>
            </a:bodyPr>
            <a:lstStyle/>
            <a:p>
              <a:pPr marL="0" lvl="0" indent="0" algn="ctr">
                <a:lnSpc>
                  <a:spcPts val="3710"/>
                </a:lnSpc>
              </a:pPr>
              <a:endParaRPr/>
            </a:p>
          </p:txBody>
        </p:sp>
      </p:grpSp>
      <p:sp>
        <p:nvSpPr>
          <p:cNvPr id="6" name="TextBox 6"/>
          <p:cNvSpPr txBox="1"/>
          <p:nvPr/>
        </p:nvSpPr>
        <p:spPr>
          <a:xfrm>
            <a:off x="1399582" y="2193550"/>
            <a:ext cx="15859718"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Justification</a:t>
            </a:r>
          </a:p>
        </p:txBody>
      </p:sp>
      <p:sp>
        <p:nvSpPr>
          <p:cNvPr id="7" name="TextBox 7"/>
          <p:cNvSpPr txBox="1"/>
          <p:nvPr/>
        </p:nvSpPr>
        <p:spPr>
          <a:xfrm>
            <a:off x="2574249" y="3614614"/>
            <a:ext cx="13841513" cy="2895966"/>
          </a:xfrm>
          <a:prstGeom prst="rect">
            <a:avLst/>
          </a:prstGeom>
        </p:spPr>
        <p:txBody>
          <a:bodyPr lIns="0" tIns="0" rIns="0" bIns="0" rtlCol="0" anchor="t">
            <a:spAutoFit/>
          </a:bodyPr>
          <a:lstStyle/>
          <a:p>
            <a:pPr algn="ctr">
              <a:lnSpc>
                <a:spcPts val="4617"/>
              </a:lnSpc>
            </a:pPr>
            <a:endParaRPr/>
          </a:p>
          <a:p>
            <a:pPr marL="615375" lvl="1" indent="-307687" algn="just">
              <a:lnSpc>
                <a:spcPts val="4617"/>
              </a:lnSpc>
              <a:buFont typeface="Arial"/>
              <a:buChar char="•"/>
            </a:pPr>
            <a:r>
              <a:rPr lang="en-US" sz="2850">
                <a:solidFill>
                  <a:srgbClr val="000000"/>
                </a:solidFill>
                <a:latin typeface="Arita Buri Light"/>
                <a:ea typeface="Arita Buri Light"/>
                <a:cs typeface="Arita Buri Light"/>
                <a:sym typeface="Arita Buri Light"/>
              </a:rPr>
              <a:t>Minutes directly represent customer behavior, while Charges are derived metrics.</a:t>
            </a:r>
          </a:p>
          <a:p>
            <a:pPr marL="615375" lvl="1" indent="-307687" algn="just">
              <a:lnSpc>
                <a:spcPts val="4617"/>
              </a:lnSpc>
              <a:buFont typeface="Arial"/>
              <a:buChar char="•"/>
            </a:pPr>
            <a:r>
              <a:rPr lang="en-US" sz="2850">
                <a:solidFill>
                  <a:srgbClr val="000000"/>
                </a:solidFill>
                <a:latin typeface="Arita Buri Light"/>
                <a:ea typeface="Arita Buri Light"/>
                <a:cs typeface="Arita Buri Light"/>
                <a:sym typeface="Arita Buri Light"/>
              </a:rPr>
              <a:t>Retaining minutes will allow for raw and actionable insights without redundancy.</a:t>
            </a:r>
          </a:p>
          <a:p>
            <a:pPr algn="just">
              <a:lnSpc>
                <a:spcPts val="4617"/>
              </a:lnSpc>
            </a:pPr>
            <a:endParaRPr lang="en-US" sz="2850">
              <a:solidFill>
                <a:srgbClr val="000000"/>
              </a:solidFill>
              <a:latin typeface="Arita Buri Light"/>
              <a:ea typeface="Arita Buri Light"/>
              <a:cs typeface="Arita Buri Light"/>
              <a:sym typeface="Arita Buri Light"/>
            </a:endParaRPr>
          </a:p>
        </p:txBody>
      </p:sp>
      <p:sp>
        <p:nvSpPr>
          <p:cNvPr id="8" name="TextBox 8"/>
          <p:cNvSpPr txBox="1"/>
          <p:nvPr/>
        </p:nvSpPr>
        <p:spPr>
          <a:xfrm>
            <a:off x="2574249" y="7632880"/>
            <a:ext cx="12942058" cy="1152891"/>
          </a:xfrm>
          <a:prstGeom prst="rect">
            <a:avLst/>
          </a:prstGeom>
        </p:spPr>
        <p:txBody>
          <a:bodyPr lIns="0" tIns="0" rIns="0" bIns="0" rtlCol="0" anchor="t">
            <a:spAutoFit/>
          </a:bodyPr>
          <a:lstStyle/>
          <a:p>
            <a:pPr marL="615375" lvl="1" indent="-307687" algn="l">
              <a:lnSpc>
                <a:spcPts val="4617"/>
              </a:lnSpc>
              <a:buFont typeface="Arial"/>
              <a:buChar char="•"/>
            </a:pPr>
            <a:r>
              <a:rPr lang="en-US" sz="2850">
                <a:solidFill>
                  <a:srgbClr val="000000"/>
                </a:solidFill>
                <a:latin typeface="Arita Buri Light"/>
                <a:ea typeface="Arita Buri Light"/>
                <a:cs typeface="Arita Buri Light"/>
                <a:sym typeface="Arita Buri Light"/>
              </a:rPr>
              <a:t>We will retain it as it provides categorical information, while Number vmail messages is dependent on this variable.</a:t>
            </a:r>
          </a:p>
        </p:txBody>
      </p:sp>
      <p:sp>
        <p:nvSpPr>
          <p:cNvPr id="9" name="TextBox 9"/>
          <p:cNvSpPr txBox="1"/>
          <p:nvPr/>
        </p:nvSpPr>
        <p:spPr>
          <a:xfrm>
            <a:off x="6745694" y="3123766"/>
            <a:ext cx="4303306" cy="641201"/>
          </a:xfrm>
          <a:prstGeom prst="rect">
            <a:avLst/>
          </a:prstGeom>
        </p:spPr>
        <p:txBody>
          <a:bodyPr wrap="square" lIns="0" tIns="0" rIns="0" bIns="0" rtlCol="0" anchor="t">
            <a:spAutoFit/>
          </a:bodyPr>
          <a:lstStyle/>
          <a:p>
            <a:pPr algn="ctr">
              <a:lnSpc>
                <a:spcPts val="4970"/>
              </a:lnSpc>
              <a:spcBef>
                <a:spcPct val="0"/>
              </a:spcBef>
            </a:pPr>
            <a:r>
              <a:rPr lang="en-US" sz="3550" dirty="0">
                <a:solidFill>
                  <a:srgbClr val="000000"/>
                </a:solidFill>
                <a:latin typeface="Arita Buri Bold"/>
                <a:ea typeface="Arita Buri Bold"/>
                <a:cs typeface="Arita Buri Bold"/>
                <a:sym typeface="Arita Buri Bold"/>
              </a:rPr>
              <a:t>Minutes vs Charges</a:t>
            </a:r>
          </a:p>
        </p:txBody>
      </p:sp>
      <p:sp>
        <p:nvSpPr>
          <p:cNvPr id="10" name="TextBox 10"/>
          <p:cNvSpPr txBox="1"/>
          <p:nvPr/>
        </p:nvSpPr>
        <p:spPr>
          <a:xfrm>
            <a:off x="4308812" y="6246682"/>
            <a:ext cx="9382720" cy="633723"/>
          </a:xfrm>
          <a:prstGeom prst="rect">
            <a:avLst/>
          </a:prstGeom>
        </p:spPr>
        <p:txBody>
          <a:bodyPr lIns="0" tIns="0" rIns="0" bIns="0" rtlCol="0" anchor="t">
            <a:spAutoFit/>
          </a:bodyPr>
          <a:lstStyle/>
          <a:p>
            <a:pPr algn="ctr">
              <a:lnSpc>
                <a:spcPts val="4970"/>
              </a:lnSpc>
              <a:spcBef>
                <a:spcPct val="0"/>
              </a:spcBef>
            </a:pPr>
            <a:r>
              <a:rPr lang="en-US" sz="3550">
                <a:solidFill>
                  <a:srgbClr val="000000"/>
                </a:solidFill>
                <a:latin typeface="Arita Buri Bold"/>
                <a:ea typeface="Arita Buri Bold"/>
                <a:cs typeface="Arita Buri Bold"/>
                <a:sym typeface="Arita Buri Bold"/>
              </a:rPr>
              <a:t>Voice Mail Plan vs Number vmail messages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31</a:t>
            </a:r>
          </a:p>
        </p:txBody>
      </p:sp>
      <p:grpSp>
        <p:nvGrpSpPr>
          <p:cNvPr id="3" name="Group 3"/>
          <p:cNvGrpSpPr/>
          <p:nvPr/>
        </p:nvGrpSpPr>
        <p:grpSpPr>
          <a:xfrm>
            <a:off x="3198592" y="647285"/>
            <a:ext cx="11334734" cy="1651040"/>
            <a:chOff x="0" y="0"/>
            <a:chExt cx="15112979" cy="2201386"/>
          </a:xfrm>
        </p:grpSpPr>
        <p:sp>
          <p:nvSpPr>
            <p:cNvPr id="4" name="TextBox 4"/>
            <p:cNvSpPr txBox="1"/>
            <p:nvPr/>
          </p:nvSpPr>
          <p:spPr>
            <a:xfrm>
              <a:off x="0" y="9525"/>
              <a:ext cx="15112979" cy="1211001"/>
            </a:xfrm>
            <a:prstGeom prst="rect">
              <a:avLst/>
            </a:prstGeom>
          </p:spPr>
          <p:txBody>
            <a:bodyPr lIns="0" tIns="0" rIns="0" bIns="0" rtlCol="0" anchor="t">
              <a:spAutoFit/>
            </a:bodyPr>
            <a:lstStyle/>
            <a:p>
              <a:pPr marL="0" lvl="0" indent="0" algn="ctr">
                <a:lnSpc>
                  <a:spcPts val="6663"/>
                </a:lnSpc>
              </a:pPr>
              <a:r>
                <a:rPr lang="en-US" sz="6057">
                  <a:solidFill>
                    <a:srgbClr val="09427D"/>
                  </a:solidFill>
                  <a:latin typeface="Arita Buri Bold"/>
                  <a:ea typeface="Arita Buri Bold"/>
                  <a:cs typeface="Arita Buri Bold"/>
                  <a:sym typeface="Arita Buri Bold"/>
                </a:rPr>
                <a:t>Feature Selection</a:t>
              </a:r>
            </a:p>
          </p:txBody>
        </p:sp>
        <p:sp>
          <p:nvSpPr>
            <p:cNvPr id="5" name="TextBox 5"/>
            <p:cNvSpPr txBox="1"/>
            <p:nvPr/>
          </p:nvSpPr>
          <p:spPr>
            <a:xfrm>
              <a:off x="440954" y="1596492"/>
              <a:ext cx="14231071" cy="604894"/>
            </a:xfrm>
            <a:prstGeom prst="rect">
              <a:avLst/>
            </a:prstGeom>
          </p:spPr>
          <p:txBody>
            <a:bodyPr lIns="0" tIns="0" rIns="0" bIns="0" rtlCol="0" anchor="t">
              <a:spAutoFit/>
            </a:bodyPr>
            <a:lstStyle/>
            <a:p>
              <a:pPr marL="0" lvl="0" indent="0" algn="ctr">
                <a:lnSpc>
                  <a:spcPts val="3710"/>
                </a:lnSpc>
              </a:pPr>
              <a:endParaRPr/>
            </a:p>
          </p:txBody>
        </p:sp>
      </p:grpSp>
      <p:sp>
        <p:nvSpPr>
          <p:cNvPr id="6" name="TextBox 6"/>
          <p:cNvSpPr txBox="1"/>
          <p:nvPr/>
        </p:nvSpPr>
        <p:spPr>
          <a:xfrm>
            <a:off x="1399582" y="2193550"/>
            <a:ext cx="15859718"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Other Dropped Features</a:t>
            </a:r>
          </a:p>
        </p:txBody>
      </p:sp>
      <p:sp>
        <p:nvSpPr>
          <p:cNvPr id="7" name="TextBox 7"/>
          <p:cNvSpPr txBox="1"/>
          <p:nvPr/>
        </p:nvSpPr>
        <p:spPr>
          <a:xfrm>
            <a:off x="2787114" y="5334479"/>
            <a:ext cx="12713772" cy="2922819"/>
          </a:xfrm>
          <a:prstGeom prst="rect">
            <a:avLst/>
          </a:prstGeom>
        </p:spPr>
        <p:txBody>
          <a:bodyPr lIns="0" tIns="0" rIns="0" bIns="0" rtlCol="0" anchor="t">
            <a:spAutoFit/>
          </a:bodyPr>
          <a:lstStyle/>
          <a:p>
            <a:pPr marL="680143" lvl="1" indent="-340072" algn="l">
              <a:lnSpc>
                <a:spcPts val="5891"/>
              </a:lnSpc>
              <a:buFont typeface="Arial"/>
              <a:buChar char="•"/>
            </a:pPr>
            <a:r>
              <a:rPr lang="en-US" sz="3150">
                <a:solidFill>
                  <a:srgbClr val="000000"/>
                </a:solidFill>
                <a:latin typeface="Arita Buri Light"/>
                <a:ea typeface="Arita Buri Light"/>
                <a:cs typeface="Arita Buri Light"/>
                <a:sym typeface="Arita Buri Light"/>
              </a:rPr>
              <a:t>These features are weakly or not correlated with the target variable (Churn) and other predictors.</a:t>
            </a:r>
          </a:p>
          <a:p>
            <a:pPr marL="680143" lvl="1" indent="-340072" algn="l">
              <a:lnSpc>
                <a:spcPts val="5891"/>
              </a:lnSpc>
              <a:buFont typeface="Arial"/>
              <a:buChar char="•"/>
            </a:pPr>
            <a:r>
              <a:rPr lang="en-US" sz="3150">
                <a:solidFill>
                  <a:srgbClr val="000000"/>
                </a:solidFill>
                <a:latin typeface="Arita Buri Light"/>
                <a:ea typeface="Arita Buri Light"/>
                <a:cs typeface="Arita Buri Light"/>
                <a:sym typeface="Arita Buri Light"/>
              </a:rPr>
              <a:t>Including them might introduce noise and reduce model performance.</a:t>
            </a:r>
          </a:p>
        </p:txBody>
      </p:sp>
      <p:sp>
        <p:nvSpPr>
          <p:cNvPr id="8" name="TextBox 8"/>
          <p:cNvSpPr txBox="1"/>
          <p:nvPr/>
        </p:nvSpPr>
        <p:spPr>
          <a:xfrm>
            <a:off x="6932801" y="3987610"/>
            <a:ext cx="3963799" cy="641201"/>
          </a:xfrm>
          <a:prstGeom prst="rect">
            <a:avLst/>
          </a:prstGeom>
        </p:spPr>
        <p:txBody>
          <a:bodyPr wrap="square" lIns="0" tIns="0" rIns="0" bIns="0" rtlCol="0" anchor="t">
            <a:spAutoFit/>
          </a:bodyPr>
          <a:lstStyle/>
          <a:p>
            <a:pPr algn="ctr">
              <a:lnSpc>
                <a:spcPts val="4970"/>
              </a:lnSpc>
              <a:spcBef>
                <a:spcPct val="0"/>
              </a:spcBef>
            </a:pPr>
            <a:r>
              <a:rPr lang="en-US" sz="3550" dirty="0">
                <a:solidFill>
                  <a:srgbClr val="000000"/>
                </a:solidFill>
                <a:latin typeface="Arita Buri Bold"/>
                <a:ea typeface="Arita Buri Bold"/>
                <a:cs typeface="Arita Buri Bold"/>
                <a:sym typeface="Arita Buri Bold"/>
              </a:rPr>
              <a:t>Area code &amp; State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698135" y="6943725"/>
            <a:ext cx="7017139" cy="2314575"/>
          </a:xfrm>
          <a:prstGeom prst="rect">
            <a:avLst/>
          </a:prstGeom>
        </p:spPr>
        <p:txBody>
          <a:bodyPr lIns="0" tIns="0" rIns="0" bIns="0" rtlCol="0" anchor="t">
            <a:spAutoFit/>
          </a:bodyPr>
          <a:lstStyle/>
          <a:p>
            <a:pPr algn="just">
              <a:lnSpc>
                <a:spcPts val="3071"/>
              </a:lnSpc>
            </a:pPr>
            <a:r>
              <a:rPr lang="en-US" sz="2559" b="1">
                <a:solidFill>
                  <a:srgbClr val="A50B10"/>
                </a:solidFill>
                <a:latin typeface="Arita Buri Bold"/>
                <a:ea typeface="Arita Buri Bold"/>
                <a:cs typeface="Arita Buri Bold"/>
                <a:sym typeface="Arita Buri Bold"/>
              </a:rPr>
              <a:t>Purpose:</a:t>
            </a:r>
            <a:r>
              <a:rPr lang="en-US" sz="2559" b="1">
                <a:solidFill>
                  <a:srgbClr val="384655"/>
                </a:solidFill>
                <a:latin typeface="Arita Buri Bold"/>
                <a:ea typeface="Arita Buri Bold"/>
                <a:cs typeface="Arita Buri Bold"/>
                <a:sym typeface="Arita Buri Bold"/>
              </a:rPr>
              <a:t> Balances the dataset by generating synthetic samples for the minority class (Churn=1).</a:t>
            </a:r>
          </a:p>
          <a:p>
            <a:pPr algn="just">
              <a:lnSpc>
                <a:spcPts val="3071"/>
              </a:lnSpc>
            </a:pPr>
            <a:r>
              <a:rPr lang="en-US" sz="2559" b="1">
                <a:solidFill>
                  <a:srgbClr val="A50B10"/>
                </a:solidFill>
                <a:latin typeface="Arita Buri Bold"/>
                <a:ea typeface="Arita Buri Bold"/>
                <a:cs typeface="Arita Buri Bold"/>
                <a:sym typeface="Arita Buri Bold"/>
              </a:rPr>
              <a:t>How:</a:t>
            </a:r>
            <a:r>
              <a:rPr lang="en-US" sz="2559" b="1">
                <a:solidFill>
                  <a:srgbClr val="384655"/>
                </a:solidFill>
                <a:latin typeface="Arita Buri Bold"/>
                <a:ea typeface="Arita Buri Bold"/>
                <a:cs typeface="Arita Buri Bold"/>
                <a:sym typeface="Arita Buri Bold"/>
              </a:rPr>
              <a:t> Creates new samples by interpolating between existing minority samples.</a:t>
            </a:r>
          </a:p>
          <a:p>
            <a:pPr algn="just">
              <a:lnSpc>
                <a:spcPts val="3071"/>
              </a:lnSpc>
            </a:pPr>
            <a:endParaRPr lang="en-US" sz="2559" b="1">
              <a:solidFill>
                <a:srgbClr val="384655"/>
              </a:solidFill>
              <a:latin typeface="Arita Buri Bold"/>
              <a:ea typeface="Arita Buri Bold"/>
              <a:cs typeface="Arita Buri Bold"/>
              <a:sym typeface="Arita Buri Bold"/>
            </a:endParaRPr>
          </a:p>
        </p:txBody>
      </p:sp>
      <p:sp>
        <p:nvSpPr>
          <p:cNvPr id="3" name="TextBox 3"/>
          <p:cNvSpPr txBox="1"/>
          <p:nvPr/>
        </p:nvSpPr>
        <p:spPr>
          <a:xfrm>
            <a:off x="9353795" y="6943725"/>
            <a:ext cx="6615768" cy="1933575"/>
          </a:xfrm>
          <a:prstGeom prst="rect">
            <a:avLst/>
          </a:prstGeom>
        </p:spPr>
        <p:txBody>
          <a:bodyPr lIns="0" tIns="0" rIns="0" bIns="0" rtlCol="0" anchor="t">
            <a:spAutoFit/>
          </a:bodyPr>
          <a:lstStyle/>
          <a:p>
            <a:pPr algn="l">
              <a:lnSpc>
                <a:spcPts val="3071"/>
              </a:lnSpc>
            </a:pPr>
            <a:r>
              <a:rPr lang="en-US" sz="2559" b="1">
                <a:solidFill>
                  <a:srgbClr val="A50B10"/>
                </a:solidFill>
                <a:latin typeface="Arita Buri Bold"/>
                <a:ea typeface="Arita Buri Bold"/>
                <a:cs typeface="Arita Buri Bold"/>
                <a:sym typeface="Arita Buri Bold"/>
              </a:rPr>
              <a:t>Purpose:</a:t>
            </a:r>
            <a:r>
              <a:rPr lang="en-US" sz="2559" b="1">
                <a:solidFill>
                  <a:srgbClr val="384655"/>
                </a:solidFill>
                <a:latin typeface="Arita Buri Bold"/>
                <a:ea typeface="Arita Buri Bold"/>
                <a:cs typeface="Arita Buri Bold"/>
                <a:sym typeface="Arita Buri Bold"/>
              </a:rPr>
              <a:t> Removes noisy or borderline samples after oversampling.</a:t>
            </a:r>
          </a:p>
          <a:p>
            <a:pPr algn="l">
              <a:lnSpc>
                <a:spcPts val="3071"/>
              </a:lnSpc>
            </a:pPr>
            <a:r>
              <a:rPr lang="en-US" sz="2559" b="1">
                <a:solidFill>
                  <a:srgbClr val="A50B10"/>
                </a:solidFill>
                <a:latin typeface="Arita Buri Bold"/>
                <a:ea typeface="Arita Buri Bold"/>
                <a:cs typeface="Arita Buri Bold"/>
                <a:sym typeface="Arita Buri Bold"/>
              </a:rPr>
              <a:t>How:</a:t>
            </a:r>
            <a:r>
              <a:rPr lang="en-US" sz="2559" b="1">
                <a:solidFill>
                  <a:srgbClr val="384655"/>
                </a:solidFill>
                <a:latin typeface="Arita Buri Bold"/>
                <a:ea typeface="Arita Buri Bold"/>
                <a:cs typeface="Arita Buri Bold"/>
                <a:sym typeface="Arita Buri Bold"/>
              </a:rPr>
              <a:t> Deletes samples that disagree with the majority of their nearest neighbors.</a:t>
            </a:r>
          </a:p>
          <a:p>
            <a:pPr algn="l">
              <a:lnSpc>
                <a:spcPts val="3071"/>
              </a:lnSpc>
            </a:pPr>
            <a:endParaRPr lang="en-US" sz="2559" b="1">
              <a:solidFill>
                <a:srgbClr val="384655"/>
              </a:solidFill>
              <a:latin typeface="Arita Buri Bold"/>
              <a:ea typeface="Arita Buri Bold"/>
              <a:cs typeface="Arita Buri Bold"/>
              <a:sym typeface="Arita Buri Bold"/>
            </a:endParaRPr>
          </a:p>
        </p:txBody>
      </p:sp>
      <p:sp>
        <p:nvSpPr>
          <p:cNvPr id="4" name="AutoShape 4"/>
          <p:cNvSpPr/>
          <p:nvPr/>
        </p:nvSpPr>
        <p:spPr>
          <a:xfrm>
            <a:off x="5206704" y="6391098"/>
            <a:ext cx="0" cy="581202"/>
          </a:xfrm>
          <a:prstGeom prst="line">
            <a:avLst/>
          </a:prstGeom>
          <a:ln w="9525" cap="rnd">
            <a:solidFill>
              <a:srgbClr val="384655"/>
            </a:solidFill>
            <a:prstDash val="solid"/>
            <a:headEnd type="none" w="sm" len="sm"/>
            <a:tailEnd type="triangle" w="lg" len="med"/>
          </a:ln>
        </p:spPr>
      </p:sp>
      <p:sp>
        <p:nvSpPr>
          <p:cNvPr id="5" name="AutoShape 5"/>
          <p:cNvSpPr/>
          <p:nvPr/>
        </p:nvSpPr>
        <p:spPr>
          <a:xfrm>
            <a:off x="12661679" y="6391098"/>
            <a:ext cx="0" cy="581202"/>
          </a:xfrm>
          <a:prstGeom prst="line">
            <a:avLst/>
          </a:prstGeom>
          <a:ln w="9525" cap="rnd">
            <a:solidFill>
              <a:srgbClr val="384655"/>
            </a:solidFill>
            <a:prstDash val="solid"/>
            <a:headEnd type="none" w="sm" len="sm"/>
            <a:tailEnd type="triangle" w="lg" len="med"/>
          </a:ln>
        </p:spPr>
      </p:sp>
      <p:grpSp>
        <p:nvGrpSpPr>
          <p:cNvPr id="6" name="Group 6"/>
          <p:cNvGrpSpPr/>
          <p:nvPr/>
        </p:nvGrpSpPr>
        <p:grpSpPr>
          <a:xfrm>
            <a:off x="4445182" y="3283371"/>
            <a:ext cx="1522945" cy="1522945"/>
            <a:chOff x="0" y="0"/>
            <a:chExt cx="2063000" cy="2063000"/>
          </a:xfrm>
        </p:grpSpPr>
        <p:sp>
          <p:nvSpPr>
            <p:cNvPr id="7" name="Freeform 7"/>
            <p:cNvSpPr/>
            <p:nvPr/>
          </p:nvSpPr>
          <p:spPr>
            <a:xfrm>
              <a:off x="0" y="0"/>
              <a:ext cx="2062988" cy="2062988"/>
            </a:xfrm>
            <a:custGeom>
              <a:avLst/>
              <a:gdLst/>
              <a:ahLst/>
              <a:cxnLst/>
              <a:rect l="l" t="t" r="r" b="b"/>
              <a:pathLst>
                <a:path w="2062988" h="2062988">
                  <a:moveTo>
                    <a:pt x="0" y="1031494"/>
                  </a:moveTo>
                  <a:cubicBezTo>
                    <a:pt x="0" y="461772"/>
                    <a:pt x="461772" y="0"/>
                    <a:pt x="1031494" y="0"/>
                  </a:cubicBezTo>
                  <a:lnTo>
                    <a:pt x="1031494" y="12700"/>
                  </a:lnTo>
                  <a:lnTo>
                    <a:pt x="1031494" y="0"/>
                  </a:lnTo>
                  <a:cubicBezTo>
                    <a:pt x="1601216" y="0"/>
                    <a:pt x="2062988" y="461772"/>
                    <a:pt x="2062988" y="1031494"/>
                  </a:cubicBezTo>
                  <a:lnTo>
                    <a:pt x="2050288" y="1031494"/>
                  </a:lnTo>
                  <a:lnTo>
                    <a:pt x="2062988" y="1031494"/>
                  </a:lnTo>
                  <a:cubicBezTo>
                    <a:pt x="2062988" y="1601216"/>
                    <a:pt x="1601216" y="2062988"/>
                    <a:pt x="1031494" y="2062988"/>
                  </a:cubicBezTo>
                  <a:lnTo>
                    <a:pt x="1031494" y="2050288"/>
                  </a:lnTo>
                  <a:lnTo>
                    <a:pt x="1031494" y="2062988"/>
                  </a:lnTo>
                  <a:cubicBezTo>
                    <a:pt x="461772" y="2062988"/>
                    <a:pt x="0" y="1601216"/>
                    <a:pt x="0" y="1031494"/>
                  </a:cubicBezTo>
                  <a:lnTo>
                    <a:pt x="12700" y="1031494"/>
                  </a:lnTo>
                  <a:lnTo>
                    <a:pt x="25400" y="1031494"/>
                  </a:lnTo>
                  <a:lnTo>
                    <a:pt x="12700" y="1031494"/>
                  </a:lnTo>
                  <a:lnTo>
                    <a:pt x="0" y="1031494"/>
                  </a:lnTo>
                  <a:moveTo>
                    <a:pt x="25400" y="1031494"/>
                  </a:moveTo>
                  <a:cubicBezTo>
                    <a:pt x="25400" y="1038479"/>
                    <a:pt x="19685" y="1044194"/>
                    <a:pt x="12700" y="1044194"/>
                  </a:cubicBezTo>
                  <a:cubicBezTo>
                    <a:pt x="5715" y="1044194"/>
                    <a:pt x="0" y="1038479"/>
                    <a:pt x="0" y="1031494"/>
                  </a:cubicBezTo>
                  <a:cubicBezTo>
                    <a:pt x="0" y="1024509"/>
                    <a:pt x="5715" y="1018794"/>
                    <a:pt x="12700" y="1018794"/>
                  </a:cubicBezTo>
                  <a:cubicBezTo>
                    <a:pt x="19685" y="1018794"/>
                    <a:pt x="25400" y="1024509"/>
                    <a:pt x="25400" y="1031494"/>
                  </a:cubicBezTo>
                  <a:cubicBezTo>
                    <a:pt x="25400" y="1587119"/>
                    <a:pt x="475869" y="2037588"/>
                    <a:pt x="1031494" y="2037588"/>
                  </a:cubicBezTo>
                  <a:cubicBezTo>
                    <a:pt x="1587119" y="2037588"/>
                    <a:pt x="2037588" y="1587119"/>
                    <a:pt x="2037588" y="1031494"/>
                  </a:cubicBezTo>
                  <a:cubicBezTo>
                    <a:pt x="2037588" y="475869"/>
                    <a:pt x="1587119" y="25400"/>
                    <a:pt x="1031494" y="25400"/>
                  </a:cubicBezTo>
                  <a:lnTo>
                    <a:pt x="1031494" y="12700"/>
                  </a:lnTo>
                  <a:lnTo>
                    <a:pt x="1031494" y="25400"/>
                  </a:lnTo>
                  <a:cubicBezTo>
                    <a:pt x="475869" y="25400"/>
                    <a:pt x="25400" y="475869"/>
                    <a:pt x="25400" y="1031494"/>
                  </a:cubicBezTo>
                  <a:close/>
                </a:path>
              </a:pathLst>
            </a:custGeom>
            <a:solidFill>
              <a:srgbClr val="384655"/>
            </a:solidFill>
          </p:spPr>
        </p:sp>
      </p:grpSp>
      <p:grpSp>
        <p:nvGrpSpPr>
          <p:cNvPr id="8" name="Group 8"/>
          <p:cNvGrpSpPr/>
          <p:nvPr/>
        </p:nvGrpSpPr>
        <p:grpSpPr>
          <a:xfrm>
            <a:off x="11900207" y="3283371"/>
            <a:ext cx="1522945" cy="1522945"/>
            <a:chOff x="0" y="0"/>
            <a:chExt cx="2063000" cy="2063000"/>
          </a:xfrm>
        </p:grpSpPr>
        <p:sp>
          <p:nvSpPr>
            <p:cNvPr id="9" name="Freeform 9"/>
            <p:cNvSpPr/>
            <p:nvPr/>
          </p:nvSpPr>
          <p:spPr>
            <a:xfrm>
              <a:off x="0" y="0"/>
              <a:ext cx="2062988" cy="2062988"/>
            </a:xfrm>
            <a:custGeom>
              <a:avLst/>
              <a:gdLst/>
              <a:ahLst/>
              <a:cxnLst/>
              <a:rect l="l" t="t" r="r" b="b"/>
              <a:pathLst>
                <a:path w="2062988" h="2062988">
                  <a:moveTo>
                    <a:pt x="0" y="1031494"/>
                  </a:moveTo>
                  <a:cubicBezTo>
                    <a:pt x="0" y="461772"/>
                    <a:pt x="461772" y="0"/>
                    <a:pt x="1031494" y="0"/>
                  </a:cubicBezTo>
                  <a:lnTo>
                    <a:pt x="1031494" y="12700"/>
                  </a:lnTo>
                  <a:lnTo>
                    <a:pt x="1031494" y="0"/>
                  </a:lnTo>
                  <a:cubicBezTo>
                    <a:pt x="1601216" y="0"/>
                    <a:pt x="2062988" y="461772"/>
                    <a:pt x="2062988" y="1031494"/>
                  </a:cubicBezTo>
                  <a:lnTo>
                    <a:pt x="2050288" y="1031494"/>
                  </a:lnTo>
                  <a:lnTo>
                    <a:pt x="2062988" y="1031494"/>
                  </a:lnTo>
                  <a:cubicBezTo>
                    <a:pt x="2062988" y="1601216"/>
                    <a:pt x="1601216" y="2062988"/>
                    <a:pt x="1031494" y="2062988"/>
                  </a:cubicBezTo>
                  <a:lnTo>
                    <a:pt x="1031494" y="2050288"/>
                  </a:lnTo>
                  <a:lnTo>
                    <a:pt x="1031494" y="2062988"/>
                  </a:lnTo>
                  <a:cubicBezTo>
                    <a:pt x="461772" y="2062988"/>
                    <a:pt x="0" y="1601216"/>
                    <a:pt x="0" y="1031494"/>
                  </a:cubicBezTo>
                  <a:lnTo>
                    <a:pt x="12700" y="1031494"/>
                  </a:lnTo>
                  <a:lnTo>
                    <a:pt x="25400" y="1031494"/>
                  </a:lnTo>
                  <a:lnTo>
                    <a:pt x="12700" y="1031494"/>
                  </a:lnTo>
                  <a:lnTo>
                    <a:pt x="0" y="1031494"/>
                  </a:lnTo>
                  <a:moveTo>
                    <a:pt x="25400" y="1031494"/>
                  </a:moveTo>
                  <a:cubicBezTo>
                    <a:pt x="25400" y="1038479"/>
                    <a:pt x="19685" y="1044194"/>
                    <a:pt x="12700" y="1044194"/>
                  </a:cubicBezTo>
                  <a:cubicBezTo>
                    <a:pt x="5715" y="1044194"/>
                    <a:pt x="0" y="1038479"/>
                    <a:pt x="0" y="1031494"/>
                  </a:cubicBezTo>
                  <a:cubicBezTo>
                    <a:pt x="0" y="1024509"/>
                    <a:pt x="5715" y="1018794"/>
                    <a:pt x="12700" y="1018794"/>
                  </a:cubicBezTo>
                  <a:cubicBezTo>
                    <a:pt x="19685" y="1018794"/>
                    <a:pt x="25400" y="1024509"/>
                    <a:pt x="25400" y="1031494"/>
                  </a:cubicBezTo>
                  <a:cubicBezTo>
                    <a:pt x="25400" y="1587119"/>
                    <a:pt x="475869" y="2037588"/>
                    <a:pt x="1031494" y="2037588"/>
                  </a:cubicBezTo>
                  <a:cubicBezTo>
                    <a:pt x="1587119" y="2037588"/>
                    <a:pt x="2037588" y="1587119"/>
                    <a:pt x="2037588" y="1031494"/>
                  </a:cubicBezTo>
                  <a:cubicBezTo>
                    <a:pt x="2037588" y="475869"/>
                    <a:pt x="1587119" y="25400"/>
                    <a:pt x="1031494" y="25400"/>
                  </a:cubicBezTo>
                  <a:lnTo>
                    <a:pt x="1031494" y="12700"/>
                  </a:lnTo>
                  <a:lnTo>
                    <a:pt x="1031494" y="25400"/>
                  </a:lnTo>
                  <a:cubicBezTo>
                    <a:pt x="475869" y="25400"/>
                    <a:pt x="25400" y="475869"/>
                    <a:pt x="25400" y="1031494"/>
                  </a:cubicBezTo>
                  <a:close/>
                </a:path>
              </a:pathLst>
            </a:custGeom>
            <a:solidFill>
              <a:srgbClr val="384655"/>
            </a:solidFill>
          </p:spPr>
        </p:sp>
      </p:grpSp>
      <p:sp>
        <p:nvSpPr>
          <p:cNvPr id="10" name="AutoShape 10"/>
          <p:cNvSpPr/>
          <p:nvPr/>
        </p:nvSpPr>
        <p:spPr>
          <a:xfrm>
            <a:off x="5968119" y="4044843"/>
            <a:ext cx="5932088" cy="0"/>
          </a:xfrm>
          <a:prstGeom prst="line">
            <a:avLst/>
          </a:prstGeom>
          <a:ln w="9525" cap="rnd">
            <a:solidFill>
              <a:srgbClr val="384655"/>
            </a:solidFill>
            <a:prstDash val="solid"/>
            <a:headEnd type="none" w="sm" len="sm"/>
            <a:tailEnd type="none" w="sm" len="sm"/>
          </a:ln>
        </p:spPr>
      </p:sp>
      <p:sp>
        <p:nvSpPr>
          <p:cNvPr id="11" name="AutoShape 11"/>
          <p:cNvSpPr/>
          <p:nvPr/>
        </p:nvSpPr>
        <p:spPr>
          <a:xfrm>
            <a:off x="5206655" y="4806307"/>
            <a:ext cx="49" cy="521904"/>
          </a:xfrm>
          <a:prstGeom prst="line">
            <a:avLst/>
          </a:prstGeom>
          <a:ln w="9525" cap="rnd">
            <a:solidFill>
              <a:srgbClr val="384655"/>
            </a:solidFill>
            <a:prstDash val="solid"/>
            <a:headEnd type="none" w="sm" len="sm"/>
            <a:tailEnd type="none" w="sm" len="sm"/>
          </a:ln>
        </p:spPr>
      </p:sp>
      <p:sp>
        <p:nvSpPr>
          <p:cNvPr id="12" name="AutoShape 12"/>
          <p:cNvSpPr/>
          <p:nvPr/>
        </p:nvSpPr>
        <p:spPr>
          <a:xfrm flipH="1">
            <a:off x="12661679" y="4806307"/>
            <a:ext cx="0" cy="521904"/>
          </a:xfrm>
          <a:prstGeom prst="line">
            <a:avLst/>
          </a:prstGeom>
          <a:ln w="9525" cap="rnd">
            <a:solidFill>
              <a:srgbClr val="384655"/>
            </a:solidFill>
            <a:prstDash val="solid"/>
            <a:headEnd type="none" w="sm" len="sm"/>
            <a:tailEnd type="none" w="sm" len="sm"/>
          </a:ln>
        </p:spPr>
      </p:sp>
      <p:sp>
        <p:nvSpPr>
          <p:cNvPr id="13" name="Freeform 13"/>
          <p:cNvSpPr/>
          <p:nvPr/>
        </p:nvSpPr>
        <p:spPr>
          <a:xfrm>
            <a:off x="4474364" y="3359796"/>
            <a:ext cx="1464581" cy="1464581"/>
          </a:xfrm>
          <a:custGeom>
            <a:avLst/>
            <a:gdLst/>
            <a:ahLst/>
            <a:cxnLst/>
            <a:rect l="l" t="t" r="r" b="b"/>
            <a:pathLst>
              <a:path w="1464581" h="1464581">
                <a:moveTo>
                  <a:pt x="0" y="0"/>
                </a:moveTo>
                <a:lnTo>
                  <a:pt x="1464581" y="0"/>
                </a:lnTo>
                <a:lnTo>
                  <a:pt x="1464581" y="1464580"/>
                </a:lnTo>
                <a:lnTo>
                  <a:pt x="0" y="1464580"/>
                </a:lnTo>
                <a:lnTo>
                  <a:pt x="0" y="0"/>
                </a:lnTo>
                <a:close/>
              </a:path>
            </a:pathLst>
          </a:custGeom>
          <a:blipFill>
            <a:blip r:embed="rId2"/>
            <a:stretch>
              <a:fillRect/>
            </a:stretch>
          </a:blipFill>
        </p:spPr>
      </p:sp>
      <p:sp>
        <p:nvSpPr>
          <p:cNvPr id="14" name="Freeform 14"/>
          <p:cNvSpPr/>
          <p:nvPr/>
        </p:nvSpPr>
        <p:spPr>
          <a:xfrm>
            <a:off x="11579288" y="2962452"/>
            <a:ext cx="2164784" cy="2164784"/>
          </a:xfrm>
          <a:custGeom>
            <a:avLst/>
            <a:gdLst/>
            <a:ahLst/>
            <a:cxnLst/>
            <a:rect l="l" t="t" r="r" b="b"/>
            <a:pathLst>
              <a:path w="2164784" h="2164784">
                <a:moveTo>
                  <a:pt x="0" y="0"/>
                </a:moveTo>
                <a:lnTo>
                  <a:pt x="2164783" y="0"/>
                </a:lnTo>
                <a:lnTo>
                  <a:pt x="2164783" y="2164783"/>
                </a:lnTo>
                <a:lnTo>
                  <a:pt x="0" y="2164783"/>
                </a:lnTo>
                <a:lnTo>
                  <a:pt x="0" y="0"/>
                </a:lnTo>
                <a:close/>
              </a:path>
            </a:pathLst>
          </a:custGeom>
          <a:blipFill>
            <a:blip r:embed="rId3"/>
            <a:stretch>
              <a:fillRect/>
            </a:stretch>
          </a:blipFill>
        </p:spPr>
      </p:sp>
      <p:grpSp>
        <p:nvGrpSpPr>
          <p:cNvPr id="15" name="Group 15"/>
          <p:cNvGrpSpPr/>
          <p:nvPr/>
        </p:nvGrpSpPr>
        <p:grpSpPr>
          <a:xfrm>
            <a:off x="1799456" y="5328211"/>
            <a:ext cx="6814497" cy="1062887"/>
            <a:chOff x="0" y="0"/>
            <a:chExt cx="9085996" cy="1417183"/>
          </a:xfrm>
        </p:grpSpPr>
        <p:grpSp>
          <p:nvGrpSpPr>
            <p:cNvPr id="16" name="Group 16"/>
            <p:cNvGrpSpPr/>
            <p:nvPr/>
          </p:nvGrpSpPr>
          <p:grpSpPr>
            <a:xfrm>
              <a:off x="0" y="0"/>
              <a:ext cx="9085996" cy="1417183"/>
              <a:chOff x="0" y="0"/>
              <a:chExt cx="9085996" cy="1417183"/>
            </a:xfrm>
          </p:grpSpPr>
          <p:sp>
            <p:nvSpPr>
              <p:cNvPr id="17" name="Freeform 17"/>
              <p:cNvSpPr/>
              <p:nvPr/>
            </p:nvSpPr>
            <p:spPr>
              <a:xfrm>
                <a:off x="0" y="0"/>
                <a:ext cx="9085990" cy="1417182"/>
              </a:xfrm>
              <a:custGeom>
                <a:avLst/>
                <a:gdLst/>
                <a:ahLst/>
                <a:cxnLst/>
                <a:rect l="l" t="t" r="r" b="b"/>
                <a:pathLst>
                  <a:path w="9085990" h="1417182">
                    <a:moveTo>
                      <a:pt x="12501" y="0"/>
                    </a:moveTo>
                    <a:lnTo>
                      <a:pt x="9073490" y="0"/>
                    </a:lnTo>
                    <a:cubicBezTo>
                      <a:pt x="9080365" y="0"/>
                      <a:pt x="9085990" y="5625"/>
                      <a:pt x="9085990" y="12501"/>
                    </a:cubicBezTo>
                    <a:lnTo>
                      <a:pt x="9085990" y="1404682"/>
                    </a:lnTo>
                    <a:cubicBezTo>
                      <a:pt x="9085990" y="1411557"/>
                      <a:pt x="9080365" y="1417182"/>
                      <a:pt x="9073490" y="1417182"/>
                    </a:cubicBezTo>
                    <a:lnTo>
                      <a:pt x="12501" y="1417182"/>
                    </a:lnTo>
                    <a:cubicBezTo>
                      <a:pt x="5625" y="1417182"/>
                      <a:pt x="0" y="1411557"/>
                      <a:pt x="0" y="1404682"/>
                    </a:cubicBezTo>
                    <a:lnTo>
                      <a:pt x="0" y="12501"/>
                    </a:lnTo>
                    <a:cubicBezTo>
                      <a:pt x="0" y="5625"/>
                      <a:pt x="5625" y="0"/>
                      <a:pt x="12501" y="0"/>
                    </a:cubicBezTo>
                    <a:moveTo>
                      <a:pt x="12501" y="25001"/>
                    </a:moveTo>
                    <a:lnTo>
                      <a:pt x="12501" y="12501"/>
                    </a:lnTo>
                    <a:lnTo>
                      <a:pt x="25001" y="12501"/>
                    </a:lnTo>
                    <a:lnTo>
                      <a:pt x="25001" y="1404682"/>
                    </a:lnTo>
                    <a:lnTo>
                      <a:pt x="12501" y="1404682"/>
                    </a:lnTo>
                    <a:lnTo>
                      <a:pt x="12501" y="1392181"/>
                    </a:lnTo>
                    <a:lnTo>
                      <a:pt x="9073490" y="1392181"/>
                    </a:lnTo>
                    <a:lnTo>
                      <a:pt x="9073490" y="1404682"/>
                    </a:lnTo>
                    <a:lnTo>
                      <a:pt x="9060990" y="1404682"/>
                    </a:lnTo>
                    <a:lnTo>
                      <a:pt x="9060990" y="12501"/>
                    </a:lnTo>
                    <a:lnTo>
                      <a:pt x="9073490" y="12501"/>
                    </a:lnTo>
                    <a:lnTo>
                      <a:pt x="9073490" y="25001"/>
                    </a:lnTo>
                    <a:lnTo>
                      <a:pt x="12501" y="25001"/>
                    </a:lnTo>
                    <a:close/>
                  </a:path>
                </a:pathLst>
              </a:custGeom>
              <a:solidFill>
                <a:srgbClr val="384655"/>
              </a:solidFill>
            </p:spPr>
          </p:sp>
          <p:sp>
            <p:nvSpPr>
              <p:cNvPr id="18" name="TextBox 18"/>
              <p:cNvSpPr txBox="1"/>
              <p:nvPr/>
            </p:nvSpPr>
            <p:spPr>
              <a:xfrm>
                <a:off x="0" y="-19050"/>
                <a:ext cx="9085996" cy="1436233"/>
              </a:xfrm>
              <a:prstGeom prst="rect">
                <a:avLst/>
              </a:prstGeom>
            </p:spPr>
            <p:txBody>
              <a:bodyPr lIns="51611" tIns="51611" rIns="51611" bIns="51611" rtlCol="0" anchor="ctr"/>
              <a:lstStyle/>
              <a:p>
                <a:pPr algn="ctr">
                  <a:lnSpc>
                    <a:spcPts val="5760"/>
                  </a:lnSpc>
                </a:pPr>
                <a:r>
                  <a:rPr lang="en-US" sz="4800" b="1">
                    <a:solidFill>
                      <a:srgbClr val="384655"/>
                    </a:solidFill>
                    <a:latin typeface="Arimo Bold"/>
                    <a:ea typeface="Arimo Bold"/>
                    <a:cs typeface="Arimo Bold"/>
                    <a:sym typeface="Arimo Bold"/>
                  </a:rPr>
                  <a:t>Data collection</a:t>
                </a:r>
              </a:p>
            </p:txBody>
          </p:sp>
        </p:grpSp>
        <p:grpSp>
          <p:nvGrpSpPr>
            <p:cNvPr id="19" name="Group 19"/>
            <p:cNvGrpSpPr/>
            <p:nvPr/>
          </p:nvGrpSpPr>
          <p:grpSpPr>
            <a:xfrm>
              <a:off x="1607308" y="103107"/>
              <a:ext cx="6367872" cy="1210969"/>
              <a:chOff x="0" y="0"/>
              <a:chExt cx="1277926" cy="243021"/>
            </a:xfrm>
          </p:grpSpPr>
          <p:sp>
            <p:nvSpPr>
              <p:cNvPr id="20" name="Freeform 20"/>
              <p:cNvSpPr/>
              <p:nvPr/>
            </p:nvSpPr>
            <p:spPr>
              <a:xfrm>
                <a:off x="0" y="0"/>
                <a:ext cx="1277925" cy="243021"/>
              </a:xfrm>
              <a:custGeom>
                <a:avLst/>
                <a:gdLst/>
                <a:ahLst/>
                <a:cxnLst/>
                <a:rect l="l" t="t" r="r" b="b"/>
                <a:pathLst>
                  <a:path w="1277925" h="243021">
                    <a:moveTo>
                      <a:pt x="0" y="0"/>
                    </a:moveTo>
                    <a:lnTo>
                      <a:pt x="1277925" y="0"/>
                    </a:lnTo>
                    <a:lnTo>
                      <a:pt x="1277925" y="243021"/>
                    </a:lnTo>
                    <a:lnTo>
                      <a:pt x="0" y="243021"/>
                    </a:lnTo>
                    <a:close/>
                  </a:path>
                </a:pathLst>
              </a:custGeom>
              <a:solidFill>
                <a:srgbClr val="EDEDED"/>
              </a:solidFill>
            </p:spPr>
          </p:sp>
          <p:sp>
            <p:nvSpPr>
              <p:cNvPr id="21" name="TextBox 21"/>
              <p:cNvSpPr txBox="1"/>
              <p:nvPr/>
            </p:nvSpPr>
            <p:spPr>
              <a:xfrm>
                <a:off x="0" y="-66675"/>
                <a:ext cx="1277926" cy="309696"/>
              </a:xfrm>
              <a:prstGeom prst="rect">
                <a:avLst/>
              </a:prstGeom>
            </p:spPr>
            <p:txBody>
              <a:bodyPr lIns="50800" tIns="50800" rIns="50800" bIns="50800" rtlCol="0" anchor="ctr"/>
              <a:lstStyle/>
              <a:p>
                <a:pPr algn="ctr">
                  <a:lnSpc>
                    <a:spcPts val="3710"/>
                  </a:lnSpc>
                </a:pPr>
                <a:endParaRPr/>
              </a:p>
            </p:txBody>
          </p:sp>
        </p:grpSp>
      </p:gr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32</a:t>
            </a:r>
          </a:p>
        </p:txBody>
      </p:sp>
      <p:sp>
        <p:nvSpPr>
          <p:cNvPr id="23" name="TextBox 23"/>
          <p:cNvSpPr txBox="1"/>
          <p:nvPr/>
        </p:nvSpPr>
        <p:spPr>
          <a:xfrm>
            <a:off x="3198592" y="679345"/>
            <a:ext cx="11334734" cy="1743811"/>
          </a:xfrm>
          <a:prstGeom prst="rect">
            <a:avLst/>
          </a:prstGeom>
        </p:spPr>
        <p:txBody>
          <a:bodyPr lIns="0" tIns="0" rIns="0" bIns="0" rtlCol="0" anchor="t">
            <a:spAutoFit/>
          </a:bodyPr>
          <a:lstStyle/>
          <a:p>
            <a:pPr marL="0" lvl="0" indent="0" algn="ctr">
              <a:lnSpc>
                <a:spcPts val="6663"/>
              </a:lnSpc>
            </a:pPr>
            <a:r>
              <a:rPr lang="en-US" sz="6057">
                <a:solidFill>
                  <a:srgbClr val="09427D"/>
                </a:solidFill>
                <a:latin typeface="Arita Buri Bold"/>
                <a:ea typeface="Arita Buri Bold"/>
                <a:cs typeface="Arita Buri Bold"/>
                <a:sym typeface="Arita Buri Bold"/>
              </a:rPr>
              <a:t>Data Splitting and Balancing with SMOTE &amp; ENN</a:t>
            </a:r>
          </a:p>
        </p:txBody>
      </p:sp>
      <p:grpSp>
        <p:nvGrpSpPr>
          <p:cNvPr id="24" name="Group 24"/>
          <p:cNvGrpSpPr/>
          <p:nvPr/>
        </p:nvGrpSpPr>
        <p:grpSpPr>
          <a:xfrm>
            <a:off x="9254431" y="5328211"/>
            <a:ext cx="6814497" cy="1062887"/>
            <a:chOff x="0" y="0"/>
            <a:chExt cx="9085996" cy="1417183"/>
          </a:xfrm>
        </p:grpSpPr>
        <p:grpSp>
          <p:nvGrpSpPr>
            <p:cNvPr id="25" name="Group 25"/>
            <p:cNvGrpSpPr/>
            <p:nvPr/>
          </p:nvGrpSpPr>
          <p:grpSpPr>
            <a:xfrm>
              <a:off x="0" y="0"/>
              <a:ext cx="9085996" cy="1417183"/>
              <a:chOff x="0" y="0"/>
              <a:chExt cx="9085996" cy="1417183"/>
            </a:xfrm>
          </p:grpSpPr>
          <p:sp>
            <p:nvSpPr>
              <p:cNvPr id="26" name="Freeform 26"/>
              <p:cNvSpPr/>
              <p:nvPr/>
            </p:nvSpPr>
            <p:spPr>
              <a:xfrm>
                <a:off x="0" y="0"/>
                <a:ext cx="9085990" cy="1417182"/>
              </a:xfrm>
              <a:custGeom>
                <a:avLst/>
                <a:gdLst/>
                <a:ahLst/>
                <a:cxnLst/>
                <a:rect l="l" t="t" r="r" b="b"/>
                <a:pathLst>
                  <a:path w="9085990" h="1417182">
                    <a:moveTo>
                      <a:pt x="12501" y="0"/>
                    </a:moveTo>
                    <a:lnTo>
                      <a:pt x="9073490" y="0"/>
                    </a:lnTo>
                    <a:cubicBezTo>
                      <a:pt x="9080365" y="0"/>
                      <a:pt x="9085990" y="5625"/>
                      <a:pt x="9085990" y="12501"/>
                    </a:cubicBezTo>
                    <a:lnTo>
                      <a:pt x="9085990" y="1404682"/>
                    </a:lnTo>
                    <a:cubicBezTo>
                      <a:pt x="9085990" y="1411557"/>
                      <a:pt x="9080365" y="1417182"/>
                      <a:pt x="9073490" y="1417182"/>
                    </a:cubicBezTo>
                    <a:lnTo>
                      <a:pt x="12501" y="1417182"/>
                    </a:lnTo>
                    <a:cubicBezTo>
                      <a:pt x="5625" y="1417182"/>
                      <a:pt x="0" y="1411557"/>
                      <a:pt x="0" y="1404682"/>
                    </a:cubicBezTo>
                    <a:lnTo>
                      <a:pt x="0" y="12501"/>
                    </a:lnTo>
                    <a:cubicBezTo>
                      <a:pt x="0" y="5625"/>
                      <a:pt x="5625" y="0"/>
                      <a:pt x="12501" y="0"/>
                    </a:cubicBezTo>
                    <a:moveTo>
                      <a:pt x="12501" y="25001"/>
                    </a:moveTo>
                    <a:lnTo>
                      <a:pt x="12501" y="12501"/>
                    </a:lnTo>
                    <a:lnTo>
                      <a:pt x="25001" y="12501"/>
                    </a:lnTo>
                    <a:lnTo>
                      <a:pt x="25001" y="1404682"/>
                    </a:lnTo>
                    <a:lnTo>
                      <a:pt x="12501" y="1404682"/>
                    </a:lnTo>
                    <a:lnTo>
                      <a:pt x="12501" y="1392181"/>
                    </a:lnTo>
                    <a:lnTo>
                      <a:pt x="9073490" y="1392181"/>
                    </a:lnTo>
                    <a:lnTo>
                      <a:pt x="9073490" y="1404682"/>
                    </a:lnTo>
                    <a:lnTo>
                      <a:pt x="9060990" y="1404682"/>
                    </a:lnTo>
                    <a:lnTo>
                      <a:pt x="9060990" y="12501"/>
                    </a:lnTo>
                    <a:lnTo>
                      <a:pt x="9073490" y="12501"/>
                    </a:lnTo>
                    <a:lnTo>
                      <a:pt x="9073490" y="25001"/>
                    </a:lnTo>
                    <a:lnTo>
                      <a:pt x="12501" y="25001"/>
                    </a:lnTo>
                    <a:close/>
                  </a:path>
                </a:pathLst>
              </a:custGeom>
              <a:solidFill>
                <a:srgbClr val="384655"/>
              </a:solidFill>
            </p:spPr>
          </p:sp>
          <p:sp>
            <p:nvSpPr>
              <p:cNvPr id="27" name="TextBox 27"/>
              <p:cNvSpPr txBox="1"/>
              <p:nvPr/>
            </p:nvSpPr>
            <p:spPr>
              <a:xfrm>
                <a:off x="0" y="-19050"/>
                <a:ext cx="9085996" cy="1436233"/>
              </a:xfrm>
              <a:prstGeom prst="rect">
                <a:avLst/>
              </a:prstGeom>
            </p:spPr>
            <p:txBody>
              <a:bodyPr lIns="51611" tIns="51611" rIns="51611" bIns="51611" rtlCol="0" anchor="ctr"/>
              <a:lstStyle/>
              <a:p>
                <a:pPr algn="ctr">
                  <a:lnSpc>
                    <a:spcPts val="5760"/>
                  </a:lnSpc>
                </a:pPr>
                <a:r>
                  <a:rPr lang="en-US" sz="4800" b="1">
                    <a:solidFill>
                      <a:srgbClr val="384655"/>
                    </a:solidFill>
                    <a:latin typeface="Arimo Bold"/>
                    <a:ea typeface="Arimo Bold"/>
                    <a:cs typeface="Arimo Bold"/>
                    <a:sym typeface="Arimo Bold"/>
                  </a:rPr>
                  <a:t>Data analysis</a:t>
                </a:r>
              </a:p>
            </p:txBody>
          </p:sp>
        </p:grpSp>
        <p:grpSp>
          <p:nvGrpSpPr>
            <p:cNvPr id="28" name="Group 28"/>
            <p:cNvGrpSpPr/>
            <p:nvPr/>
          </p:nvGrpSpPr>
          <p:grpSpPr>
            <a:xfrm>
              <a:off x="1543785" y="103106"/>
              <a:ext cx="6367872" cy="1210969"/>
              <a:chOff x="0" y="0"/>
              <a:chExt cx="1277926" cy="243021"/>
            </a:xfrm>
          </p:grpSpPr>
          <p:sp>
            <p:nvSpPr>
              <p:cNvPr id="29" name="Freeform 29"/>
              <p:cNvSpPr/>
              <p:nvPr/>
            </p:nvSpPr>
            <p:spPr>
              <a:xfrm>
                <a:off x="0" y="0"/>
                <a:ext cx="1277925" cy="243021"/>
              </a:xfrm>
              <a:custGeom>
                <a:avLst/>
                <a:gdLst/>
                <a:ahLst/>
                <a:cxnLst/>
                <a:rect l="l" t="t" r="r" b="b"/>
                <a:pathLst>
                  <a:path w="1277925" h="243021">
                    <a:moveTo>
                      <a:pt x="0" y="0"/>
                    </a:moveTo>
                    <a:lnTo>
                      <a:pt x="1277925" y="0"/>
                    </a:lnTo>
                    <a:lnTo>
                      <a:pt x="1277925" y="243021"/>
                    </a:lnTo>
                    <a:lnTo>
                      <a:pt x="0" y="243021"/>
                    </a:lnTo>
                    <a:close/>
                  </a:path>
                </a:pathLst>
              </a:custGeom>
              <a:solidFill>
                <a:srgbClr val="EDEDED"/>
              </a:solidFill>
            </p:spPr>
          </p:sp>
          <p:sp>
            <p:nvSpPr>
              <p:cNvPr id="30" name="TextBox 30"/>
              <p:cNvSpPr txBox="1"/>
              <p:nvPr/>
            </p:nvSpPr>
            <p:spPr>
              <a:xfrm>
                <a:off x="0" y="-66675"/>
                <a:ext cx="1277926" cy="309696"/>
              </a:xfrm>
              <a:prstGeom prst="rect">
                <a:avLst/>
              </a:prstGeom>
            </p:spPr>
            <p:txBody>
              <a:bodyPr lIns="50800" tIns="50800" rIns="50800" bIns="50800" rtlCol="0" anchor="ctr"/>
              <a:lstStyle/>
              <a:p>
                <a:pPr algn="ctr">
                  <a:lnSpc>
                    <a:spcPts val="3710"/>
                  </a:lnSpc>
                </a:pPr>
                <a:endParaRPr/>
              </a:p>
            </p:txBody>
          </p:sp>
        </p:grpSp>
      </p:grpSp>
      <p:sp>
        <p:nvSpPr>
          <p:cNvPr id="31" name="TextBox 31"/>
          <p:cNvSpPr txBox="1"/>
          <p:nvPr/>
        </p:nvSpPr>
        <p:spPr>
          <a:xfrm>
            <a:off x="4221026" y="5470184"/>
            <a:ext cx="1951174" cy="674167"/>
          </a:xfrm>
          <a:prstGeom prst="rect">
            <a:avLst/>
          </a:prstGeom>
        </p:spPr>
        <p:txBody>
          <a:bodyPr wrap="square" lIns="0" tIns="0" rIns="0" bIns="0" rtlCol="0" anchor="t">
            <a:spAutoFit/>
          </a:bodyPr>
          <a:lstStyle/>
          <a:p>
            <a:pPr algn="ctr">
              <a:lnSpc>
                <a:spcPts val="5305"/>
              </a:lnSpc>
              <a:spcBef>
                <a:spcPct val="0"/>
              </a:spcBef>
            </a:pPr>
            <a:r>
              <a:rPr lang="en-US" sz="3789" dirty="0">
                <a:solidFill>
                  <a:srgbClr val="000000"/>
                </a:solidFill>
                <a:latin typeface="Arita Buri Bold"/>
                <a:ea typeface="Arita Buri Bold"/>
                <a:cs typeface="Arita Buri Bold"/>
                <a:sym typeface="Arita Buri Bold"/>
              </a:rPr>
              <a:t>SMOTE</a:t>
            </a:r>
          </a:p>
        </p:txBody>
      </p:sp>
      <p:sp>
        <p:nvSpPr>
          <p:cNvPr id="32" name="TextBox 32"/>
          <p:cNvSpPr txBox="1"/>
          <p:nvPr/>
        </p:nvSpPr>
        <p:spPr>
          <a:xfrm>
            <a:off x="12010516" y="5470183"/>
            <a:ext cx="1172083" cy="674167"/>
          </a:xfrm>
          <a:prstGeom prst="rect">
            <a:avLst/>
          </a:prstGeom>
        </p:spPr>
        <p:txBody>
          <a:bodyPr wrap="square" lIns="0" tIns="0" rIns="0" bIns="0" rtlCol="0" anchor="t">
            <a:spAutoFit/>
          </a:bodyPr>
          <a:lstStyle/>
          <a:p>
            <a:pPr algn="ctr">
              <a:lnSpc>
                <a:spcPts val="5305"/>
              </a:lnSpc>
              <a:spcBef>
                <a:spcPct val="0"/>
              </a:spcBef>
            </a:pPr>
            <a:r>
              <a:rPr lang="en-US" sz="3789" dirty="0">
                <a:solidFill>
                  <a:srgbClr val="000000"/>
                </a:solidFill>
                <a:latin typeface="Arita Buri Bold"/>
                <a:ea typeface="Arita Buri Bold"/>
                <a:cs typeface="Arita Buri Bold"/>
                <a:sym typeface="Arita Buri Bold"/>
              </a:rPr>
              <a:t>ENN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1028700" y="3795539"/>
            <a:ext cx="7778048" cy="1195472"/>
          </a:xfrm>
          <a:prstGeom prst="rect">
            <a:avLst/>
          </a:prstGeom>
        </p:spPr>
        <p:txBody>
          <a:bodyPr lIns="0" tIns="0" rIns="0" bIns="0" rtlCol="0" anchor="t">
            <a:spAutoFit/>
          </a:bodyPr>
          <a:lstStyle/>
          <a:p>
            <a:pPr marL="0" lvl="0" indent="0" algn="l">
              <a:lnSpc>
                <a:spcPts val="8799"/>
              </a:lnSpc>
            </a:pPr>
            <a:r>
              <a:rPr lang="en-US" sz="7999">
                <a:solidFill>
                  <a:srgbClr val="FFFFFF"/>
                </a:solidFill>
                <a:latin typeface="Arita Buri Bold"/>
                <a:ea typeface="Arita Buri Bold"/>
                <a:cs typeface="Arita Buri Bold"/>
                <a:sym typeface="Arita Buri Bold"/>
              </a:rPr>
              <a:t>Modeling</a:t>
            </a:r>
          </a:p>
        </p:txBody>
      </p:sp>
      <p:sp>
        <p:nvSpPr>
          <p:cNvPr id="3" name="Freeform 3">
            <a:extLst>
              <a:ext uri="{C183D7F6-B498-43B3-948B-1728B52AA6E4}">
                <adec:decorative xmlns:adec="http://schemas.microsoft.com/office/drawing/2017/decorative" xmlns="" val="1"/>
              </a:ext>
            </a:extLst>
          </p:cNvPr>
          <p:cNvSpPr/>
          <p:nvPr/>
        </p:nvSpPr>
        <p:spPr>
          <a:xfrm rot="1112919">
            <a:off x="9774564" y="1736466"/>
            <a:ext cx="6968473" cy="7222712"/>
          </a:xfrm>
          <a:custGeom>
            <a:avLst/>
            <a:gdLst/>
            <a:ahLst/>
            <a:cxnLst/>
            <a:rect l="l" t="t" r="r" b="b"/>
            <a:pathLst>
              <a:path w="6968473" h="7222712">
                <a:moveTo>
                  <a:pt x="0" y="0"/>
                </a:moveTo>
                <a:lnTo>
                  <a:pt x="6968472" y="0"/>
                </a:lnTo>
                <a:lnTo>
                  <a:pt x="6968472" y="7222712"/>
                </a:lnTo>
                <a:lnTo>
                  <a:pt x="0" y="7222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descr="a conceptual graphic of people having an idea"/>
          <p:cNvSpPr/>
          <p:nvPr/>
        </p:nvSpPr>
        <p:spPr>
          <a:xfrm>
            <a:off x="9630787" y="1911062"/>
            <a:ext cx="7256025" cy="6873519"/>
          </a:xfrm>
          <a:custGeom>
            <a:avLst/>
            <a:gdLst/>
            <a:ahLst/>
            <a:cxnLst/>
            <a:rect l="l" t="t" r="r" b="b"/>
            <a:pathLst>
              <a:path w="7256025" h="6873519">
                <a:moveTo>
                  <a:pt x="0" y="0"/>
                </a:moveTo>
                <a:lnTo>
                  <a:pt x="7256026" y="0"/>
                </a:lnTo>
                <a:lnTo>
                  <a:pt x="7256026" y="6873520"/>
                </a:lnTo>
                <a:lnTo>
                  <a:pt x="0" y="6873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rot="9173476">
            <a:off x="921412"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a:extLst>
              <a:ext uri="{C183D7F6-B498-43B3-948B-1728B52AA6E4}">
                <adec:decorative xmlns:adec="http://schemas.microsoft.com/office/drawing/2017/decorative" xmlns="" val="1"/>
              </a:ext>
            </a:extLst>
          </p:cNvPr>
          <p:cNvSpPr/>
          <p:nvPr/>
        </p:nvSpPr>
        <p:spPr>
          <a:xfrm rot="5400000">
            <a:off x="976495"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997500" y="4426999"/>
            <a:ext cx="5991563" cy="1195472"/>
          </a:xfrm>
          <a:prstGeom prst="rect">
            <a:avLst/>
          </a:prstGeom>
        </p:spPr>
        <p:txBody>
          <a:bodyPr lIns="0" tIns="0" rIns="0" bIns="0" rtlCol="0" anchor="t">
            <a:spAutoFit/>
          </a:bodyPr>
          <a:lstStyle/>
          <a:p>
            <a:pPr marL="0" lvl="0" indent="0" algn="ctr">
              <a:lnSpc>
                <a:spcPts val="8799"/>
              </a:lnSpc>
            </a:pPr>
            <a:r>
              <a:rPr lang="en-US" sz="7999">
                <a:solidFill>
                  <a:srgbClr val="FFFFFF"/>
                </a:solidFill>
                <a:latin typeface="Arita Buri Bold"/>
                <a:ea typeface="Arita Buri Bold"/>
                <a:cs typeface="Arita Buri Bold"/>
                <a:sym typeface="Arita Buri Bold"/>
              </a:rPr>
              <a:t>DSO 1</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34</a:t>
            </a:r>
          </a:p>
        </p:txBody>
      </p:sp>
      <p:sp>
        <p:nvSpPr>
          <p:cNvPr id="6" name="TextBox 6"/>
          <p:cNvSpPr txBox="1"/>
          <p:nvPr/>
        </p:nvSpPr>
        <p:spPr>
          <a:xfrm>
            <a:off x="7486863" y="2714789"/>
            <a:ext cx="10801137" cy="5317206"/>
          </a:xfrm>
          <a:prstGeom prst="rect">
            <a:avLst/>
          </a:prstGeom>
        </p:spPr>
        <p:txBody>
          <a:bodyPr lIns="0" tIns="0" rIns="0" bIns="0" rtlCol="0" anchor="t">
            <a:spAutoFit/>
          </a:bodyPr>
          <a:lstStyle/>
          <a:p>
            <a:pPr marL="0" lvl="0" indent="0" algn="ctr">
              <a:lnSpc>
                <a:spcPts val="7041"/>
              </a:lnSpc>
            </a:pPr>
            <a:r>
              <a:rPr lang="en-US" sz="4757">
                <a:solidFill>
                  <a:srgbClr val="09427D"/>
                </a:solidFill>
                <a:latin typeface="Arita Buri Bold"/>
                <a:ea typeface="Arita Buri Bold"/>
                <a:cs typeface="Arita Buri Bold"/>
                <a:sym typeface="Arita Buri Bold"/>
              </a:rPr>
              <a:t>Build and evaluate advanced machine learning models to determine the best-performing model, analyze key churn-driving features, and design data-driven retention strategies.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1527032" y="2739655"/>
            <a:ext cx="2700597" cy="2700597"/>
          </a:xfrm>
          <a:custGeom>
            <a:avLst/>
            <a:gdLst/>
            <a:ahLst/>
            <a:cxnLst/>
            <a:rect l="l" t="t" r="r" b="b"/>
            <a:pathLst>
              <a:path w="2700597" h="2700597">
                <a:moveTo>
                  <a:pt x="0" y="0"/>
                </a:moveTo>
                <a:lnTo>
                  <a:pt x="2700597" y="0"/>
                </a:lnTo>
                <a:lnTo>
                  <a:pt x="2700597" y="2700597"/>
                </a:lnTo>
                <a:lnTo>
                  <a:pt x="0" y="2700597"/>
                </a:lnTo>
                <a:lnTo>
                  <a:pt x="0" y="0"/>
                </a:lnTo>
                <a:close/>
              </a:path>
            </a:pathLst>
          </a:custGeom>
          <a:blipFill>
            <a:blip r:embed="rId2"/>
            <a:stretch>
              <a:fillRect/>
            </a:stretch>
          </a:blipFill>
        </p:spPr>
      </p:sp>
      <p:sp>
        <p:nvSpPr>
          <p:cNvPr id="3" name="Freeform 3"/>
          <p:cNvSpPr/>
          <p:nvPr/>
        </p:nvSpPr>
        <p:spPr>
          <a:xfrm>
            <a:off x="2515364" y="2932507"/>
            <a:ext cx="2507745" cy="2507745"/>
          </a:xfrm>
          <a:custGeom>
            <a:avLst/>
            <a:gdLst/>
            <a:ahLst/>
            <a:cxnLst/>
            <a:rect l="l" t="t" r="r" b="b"/>
            <a:pathLst>
              <a:path w="2507745" h="2507745">
                <a:moveTo>
                  <a:pt x="0" y="0"/>
                </a:moveTo>
                <a:lnTo>
                  <a:pt x="2507745" y="0"/>
                </a:lnTo>
                <a:lnTo>
                  <a:pt x="2507745" y="2507745"/>
                </a:lnTo>
                <a:lnTo>
                  <a:pt x="0" y="2507745"/>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35</a:t>
            </a:r>
          </a:p>
        </p:txBody>
      </p:sp>
      <p:sp>
        <p:nvSpPr>
          <p:cNvPr id="5" name="TextBox 5"/>
          <p:cNvSpPr txBox="1"/>
          <p:nvPr/>
        </p:nvSpPr>
        <p:spPr>
          <a:xfrm>
            <a:off x="1512728" y="1631576"/>
            <a:ext cx="4513018"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Logistic Regression</a:t>
            </a:r>
          </a:p>
        </p:txBody>
      </p:sp>
      <p:sp>
        <p:nvSpPr>
          <p:cNvPr id="6" name="TextBox 6"/>
          <p:cNvSpPr txBox="1"/>
          <p:nvPr/>
        </p:nvSpPr>
        <p:spPr>
          <a:xfrm>
            <a:off x="353205" y="5766011"/>
            <a:ext cx="8568943" cy="2784638"/>
          </a:xfrm>
          <a:prstGeom prst="rect">
            <a:avLst/>
          </a:prstGeom>
        </p:spPr>
        <p:txBody>
          <a:bodyPr lIns="0" tIns="0" rIns="0" bIns="0" rtlCol="0" anchor="t">
            <a:spAutoFit/>
          </a:bodyPr>
          <a:lstStyle/>
          <a:p>
            <a:pPr algn="l">
              <a:lnSpc>
                <a:spcPts val="3694"/>
              </a:lnSpc>
              <a:spcBef>
                <a:spcPct val="0"/>
              </a:spcBef>
            </a:pPr>
            <a:r>
              <a:rPr lang="en-US" sz="2225" b="1" u="none" strike="noStrike">
                <a:solidFill>
                  <a:srgbClr val="A50B10"/>
                </a:solidFill>
                <a:latin typeface="Arita Buri Bold"/>
                <a:ea typeface="Arita Buri Bold"/>
                <a:cs typeface="Arita Buri Bold"/>
                <a:sym typeface="Arita Buri Bold"/>
              </a:rPr>
              <a:t>Role: </a:t>
            </a:r>
            <a:r>
              <a:rPr lang="en-US" sz="2225" b="1" u="none" strike="noStrike">
                <a:solidFill>
                  <a:srgbClr val="000000"/>
                </a:solidFill>
                <a:latin typeface="Arita Buri Bold"/>
                <a:ea typeface="Arita Buri Bold"/>
                <a:cs typeface="Arita Buri Bold"/>
                <a:sym typeface="Arita Buri Bold"/>
              </a:rPr>
              <a:t>A straightforward model that predicts the probability of churn based on a linear relationship between features.</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Simple and fast to train.</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Outputs probabilities that help in setting churn thresholds.</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Serves as a starting point to evaluate if churn is linked to basic feature relationships.</a:t>
            </a:r>
          </a:p>
        </p:txBody>
      </p:sp>
      <p:sp>
        <p:nvSpPr>
          <p:cNvPr id="7" name="TextBox 7"/>
          <p:cNvSpPr txBox="1"/>
          <p:nvPr/>
        </p:nvSpPr>
        <p:spPr>
          <a:xfrm>
            <a:off x="9954195" y="5766011"/>
            <a:ext cx="7928760" cy="2317913"/>
          </a:xfrm>
          <a:prstGeom prst="rect">
            <a:avLst/>
          </a:prstGeom>
        </p:spPr>
        <p:txBody>
          <a:bodyPr lIns="0" tIns="0" rIns="0" bIns="0" rtlCol="0" anchor="t">
            <a:spAutoFit/>
          </a:bodyPr>
          <a:lstStyle/>
          <a:p>
            <a:pPr algn="l">
              <a:lnSpc>
                <a:spcPts val="3694"/>
              </a:lnSpc>
              <a:spcBef>
                <a:spcPct val="0"/>
              </a:spcBef>
            </a:pPr>
            <a:r>
              <a:rPr lang="en-US" sz="2225" b="1" u="none" strike="noStrike">
                <a:solidFill>
                  <a:srgbClr val="A50B10"/>
                </a:solidFill>
                <a:latin typeface="Arita Buri Bold"/>
                <a:ea typeface="Arita Buri Bold"/>
                <a:cs typeface="Arita Buri Bold"/>
                <a:sym typeface="Arita Buri Bold"/>
              </a:rPr>
              <a:t>Role: </a:t>
            </a:r>
            <a:r>
              <a:rPr lang="en-US" sz="2225" b="1" u="none" strike="noStrike">
                <a:solidFill>
                  <a:srgbClr val="000000"/>
                </a:solidFill>
                <a:latin typeface="Arita Buri Bold"/>
                <a:ea typeface="Arita Buri Bold"/>
                <a:cs typeface="Arita Buri Bold"/>
                <a:sym typeface="Arita Buri Bold"/>
              </a:rPr>
              <a:t>A method that improves weak models (e.g., small decision trees) by learning from their errors in steps.</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Captures complex patterns in customer behavior.</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Performs well even with small datasets or noisy data.</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Builds high-accuracy churn prediction models.</a:t>
            </a:r>
          </a:p>
        </p:txBody>
      </p:sp>
      <p:sp>
        <p:nvSpPr>
          <p:cNvPr id="8" name="TextBox 8"/>
          <p:cNvSpPr txBox="1"/>
          <p:nvPr/>
        </p:nvSpPr>
        <p:spPr>
          <a:xfrm>
            <a:off x="9176044" y="1631576"/>
            <a:ext cx="8133366"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Gradient Boosting Machine (GBM)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1430139" y="2475538"/>
            <a:ext cx="3279118" cy="2295382"/>
          </a:xfrm>
          <a:custGeom>
            <a:avLst/>
            <a:gdLst/>
            <a:ahLst/>
            <a:cxnLst/>
            <a:rect l="l" t="t" r="r" b="b"/>
            <a:pathLst>
              <a:path w="3279118" h="2295382">
                <a:moveTo>
                  <a:pt x="0" y="0"/>
                </a:moveTo>
                <a:lnTo>
                  <a:pt x="3279118" y="0"/>
                </a:lnTo>
                <a:lnTo>
                  <a:pt x="3279118" y="2295382"/>
                </a:lnTo>
                <a:lnTo>
                  <a:pt x="0" y="2295382"/>
                </a:lnTo>
                <a:lnTo>
                  <a:pt x="0" y="0"/>
                </a:lnTo>
                <a:close/>
              </a:path>
            </a:pathLst>
          </a:custGeom>
          <a:blipFill>
            <a:blip r:embed="rId2"/>
            <a:stretch>
              <a:fillRect/>
            </a:stretch>
          </a:blipFill>
        </p:spPr>
      </p:sp>
      <p:sp>
        <p:nvSpPr>
          <p:cNvPr id="3" name="Freeform 3"/>
          <p:cNvSpPr/>
          <p:nvPr/>
        </p:nvSpPr>
        <p:spPr>
          <a:xfrm>
            <a:off x="3029144" y="2661141"/>
            <a:ext cx="2149877" cy="2149877"/>
          </a:xfrm>
          <a:custGeom>
            <a:avLst/>
            <a:gdLst/>
            <a:ahLst/>
            <a:cxnLst/>
            <a:rect l="l" t="t" r="r" b="b"/>
            <a:pathLst>
              <a:path w="2149877" h="2149877">
                <a:moveTo>
                  <a:pt x="0" y="0"/>
                </a:moveTo>
                <a:lnTo>
                  <a:pt x="2149877" y="0"/>
                </a:lnTo>
                <a:lnTo>
                  <a:pt x="2149877" y="2149877"/>
                </a:lnTo>
                <a:lnTo>
                  <a:pt x="0" y="2149877"/>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36</a:t>
            </a:r>
          </a:p>
        </p:txBody>
      </p:sp>
      <p:sp>
        <p:nvSpPr>
          <p:cNvPr id="5" name="TextBox 5"/>
          <p:cNvSpPr txBox="1"/>
          <p:nvPr/>
        </p:nvSpPr>
        <p:spPr>
          <a:xfrm>
            <a:off x="1028700" y="1307321"/>
            <a:ext cx="7360730"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Support Vector Classifier (SVC)</a:t>
            </a:r>
          </a:p>
        </p:txBody>
      </p:sp>
      <p:sp>
        <p:nvSpPr>
          <p:cNvPr id="6" name="TextBox 6"/>
          <p:cNvSpPr txBox="1"/>
          <p:nvPr/>
        </p:nvSpPr>
        <p:spPr>
          <a:xfrm>
            <a:off x="11147102" y="1307321"/>
            <a:ext cx="4799996"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XGBoost Algorithm</a:t>
            </a:r>
          </a:p>
        </p:txBody>
      </p:sp>
      <p:sp>
        <p:nvSpPr>
          <p:cNvPr id="7" name="TextBox 7"/>
          <p:cNvSpPr txBox="1"/>
          <p:nvPr/>
        </p:nvSpPr>
        <p:spPr>
          <a:xfrm>
            <a:off x="535084" y="5156816"/>
            <a:ext cx="7677744" cy="3251363"/>
          </a:xfrm>
          <a:prstGeom prst="rect">
            <a:avLst/>
          </a:prstGeom>
        </p:spPr>
        <p:txBody>
          <a:bodyPr lIns="0" tIns="0" rIns="0" bIns="0" rtlCol="0" anchor="t">
            <a:spAutoFit/>
          </a:bodyPr>
          <a:lstStyle/>
          <a:p>
            <a:pPr algn="l">
              <a:lnSpc>
                <a:spcPts val="3694"/>
              </a:lnSpc>
              <a:spcBef>
                <a:spcPct val="0"/>
              </a:spcBef>
            </a:pPr>
            <a:r>
              <a:rPr lang="en-US" sz="2225" b="1" u="none" strike="noStrike">
                <a:solidFill>
                  <a:srgbClr val="A50B10"/>
                </a:solidFill>
                <a:latin typeface="Arita Buri Bold"/>
                <a:ea typeface="Arita Buri Bold"/>
                <a:cs typeface="Arita Buri Bold"/>
                <a:sym typeface="Arita Buri Bold"/>
              </a:rPr>
              <a:t>Role: </a:t>
            </a:r>
            <a:r>
              <a:rPr lang="en-US" sz="2225" b="1" u="none" strike="noStrike">
                <a:solidFill>
                  <a:srgbClr val="000000"/>
                </a:solidFill>
                <a:latin typeface="Arita Buri Bold"/>
                <a:ea typeface="Arita Buri Bold"/>
                <a:cs typeface="Arita Buri Bold"/>
                <a:sym typeface="Arita Buri Bold"/>
              </a:rPr>
              <a:t>Finds the best boundary to separate churners and non-churners in the feature space.</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Effective for high-dimensional data (lots of features).</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Can handle complex, nonlinear relationships.</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 Useful when churn data is not well-separated by linear methods.</a:t>
            </a:r>
          </a:p>
        </p:txBody>
      </p:sp>
      <p:sp>
        <p:nvSpPr>
          <p:cNvPr id="8" name="TextBox 8"/>
          <p:cNvSpPr txBox="1"/>
          <p:nvPr/>
        </p:nvSpPr>
        <p:spPr>
          <a:xfrm>
            <a:off x="9532929" y="5156816"/>
            <a:ext cx="7872460" cy="3251363"/>
          </a:xfrm>
          <a:prstGeom prst="rect">
            <a:avLst/>
          </a:prstGeom>
        </p:spPr>
        <p:txBody>
          <a:bodyPr lIns="0" tIns="0" rIns="0" bIns="0" rtlCol="0" anchor="t">
            <a:spAutoFit/>
          </a:bodyPr>
          <a:lstStyle/>
          <a:p>
            <a:pPr algn="l">
              <a:lnSpc>
                <a:spcPts val="3694"/>
              </a:lnSpc>
            </a:pPr>
            <a:r>
              <a:rPr lang="en-US" sz="2225" b="1" u="none" strike="noStrike">
                <a:solidFill>
                  <a:srgbClr val="A50B10"/>
                </a:solidFill>
                <a:latin typeface="Arita Buri Bold"/>
                <a:ea typeface="Arita Buri Bold"/>
                <a:cs typeface="Arita Buri Bold"/>
                <a:sym typeface="Arita Buri Bold"/>
              </a:rPr>
              <a:t>Role: </a:t>
            </a:r>
            <a:r>
              <a:rPr lang="en-US" sz="2225" b="1" u="none" strike="noStrike">
                <a:solidFill>
                  <a:srgbClr val="000000"/>
                </a:solidFill>
                <a:latin typeface="Arita Buri Bold"/>
                <a:ea typeface="Arita Buri Bold"/>
                <a:cs typeface="Arita Buri Bold"/>
                <a:sym typeface="Arita Buri Bold"/>
              </a:rPr>
              <a:t>A faster, more efficient version of Gradient Boosting.</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Handles large datasets quickly.</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Includes built-in methods for managing missing data and preventing overfitting.</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 Delivers top performance in churn prediction, especially for datasets with many features.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1778717" y="2363134"/>
            <a:ext cx="2116987" cy="2116987"/>
          </a:xfrm>
          <a:custGeom>
            <a:avLst/>
            <a:gdLst/>
            <a:ahLst/>
            <a:cxnLst/>
            <a:rect l="l" t="t" r="r" b="b"/>
            <a:pathLst>
              <a:path w="2116987" h="2116987">
                <a:moveTo>
                  <a:pt x="0" y="0"/>
                </a:moveTo>
                <a:lnTo>
                  <a:pt x="2116987" y="0"/>
                </a:lnTo>
                <a:lnTo>
                  <a:pt x="2116987" y="2116987"/>
                </a:lnTo>
                <a:lnTo>
                  <a:pt x="0" y="2116987"/>
                </a:lnTo>
                <a:lnTo>
                  <a:pt x="0" y="0"/>
                </a:lnTo>
                <a:close/>
              </a:path>
            </a:pathLst>
          </a:custGeom>
          <a:blipFill>
            <a:blip r:embed="rId2"/>
            <a:stretch>
              <a:fillRect/>
            </a:stretch>
          </a:blipFill>
        </p:spPr>
      </p:sp>
      <p:sp>
        <p:nvSpPr>
          <p:cNvPr id="3" name="Freeform 3"/>
          <p:cNvSpPr/>
          <p:nvPr/>
        </p:nvSpPr>
        <p:spPr>
          <a:xfrm>
            <a:off x="3010066" y="2363134"/>
            <a:ext cx="2756177" cy="2315189"/>
          </a:xfrm>
          <a:custGeom>
            <a:avLst/>
            <a:gdLst/>
            <a:ahLst/>
            <a:cxnLst/>
            <a:rect l="l" t="t" r="r" b="b"/>
            <a:pathLst>
              <a:path w="2756177" h="2315189">
                <a:moveTo>
                  <a:pt x="0" y="0"/>
                </a:moveTo>
                <a:lnTo>
                  <a:pt x="2756177" y="0"/>
                </a:lnTo>
                <a:lnTo>
                  <a:pt x="2756177" y="2315189"/>
                </a:lnTo>
                <a:lnTo>
                  <a:pt x="0" y="2315189"/>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37</a:t>
            </a:r>
          </a:p>
        </p:txBody>
      </p:sp>
      <p:sp>
        <p:nvSpPr>
          <p:cNvPr id="5" name="TextBox 5"/>
          <p:cNvSpPr txBox="1"/>
          <p:nvPr/>
        </p:nvSpPr>
        <p:spPr>
          <a:xfrm>
            <a:off x="11159060" y="1418787"/>
            <a:ext cx="4755846"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Neural Network</a:t>
            </a:r>
          </a:p>
        </p:txBody>
      </p:sp>
      <p:sp>
        <p:nvSpPr>
          <p:cNvPr id="6" name="TextBox 6"/>
          <p:cNvSpPr txBox="1"/>
          <p:nvPr/>
        </p:nvSpPr>
        <p:spPr>
          <a:xfrm>
            <a:off x="2010231" y="1418787"/>
            <a:ext cx="4755846"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AdaBoost Algorithm</a:t>
            </a:r>
          </a:p>
        </p:txBody>
      </p:sp>
      <p:sp>
        <p:nvSpPr>
          <p:cNvPr id="7" name="TextBox 7"/>
          <p:cNvSpPr txBox="1"/>
          <p:nvPr/>
        </p:nvSpPr>
        <p:spPr>
          <a:xfrm>
            <a:off x="697571" y="5053414"/>
            <a:ext cx="7750048" cy="2784638"/>
          </a:xfrm>
          <a:prstGeom prst="rect">
            <a:avLst/>
          </a:prstGeom>
        </p:spPr>
        <p:txBody>
          <a:bodyPr lIns="0" tIns="0" rIns="0" bIns="0" rtlCol="0" anchor="t">
            <a:spAutoFit/>
          </a:bodyPr>
          <a:lstStyle/>
          <a:p>
            <a:pPr algn="l">
              <a:lnSpc>
                <a:spcPts val="3694"/>
              </a:lnSpc>
              <a:spcBef>
                <a:spcPct val="0"/>
              </a:spcBef>
            </a:pPr>
            <a:r>
              <a:rPr lang="en-US" sz="2225" b="1" u="none" strike="noStrike">
                <a:solidFill>
                  <a:srgbClr val="A50B10"/>
                </a:solidFill>
                <a:latin typeface="Arita Buri Bold"/>
                <a:ea typeface="Arita Buri Bold"/>
                <a:cs typeface="Arita Buri Bold"/>
                <a:sym typeface="Arita Buri Bold"/>
              </a:rPr>
              <a:t>Role: </a:t>
            </a:r>
            <a:r>
              <a:rPr lang="en-US" sz="2225" b="1" u="none" strike="noStrike">
                <a:solidFill>
                  <a:srgbClr val="000000"/>
                </a:solidFill>
                <a:latin typeface="Arita Buri Bold"/>
                <a:ea typeface="Arita Buri Bold"/>
                <a:cs typeface="Arita Buri Bold"/>
                <a:sym typeface="Arita Buri Bold"/>
              </a:rPr>
              <a:t>A boosting model that focuses more on customers the previous models struggled to predict.</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Increases accuracy by paying extra attention to misclassified churn cases.</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Useful for improving performance when churners are a small group in the data.</a:t>
            </a:r>
          </a:p>
        </p:txBody>
      </p:sp>
      <p:sp>
        <p:nvSpPr>
          <p:cNvPr id="8" name="TextBox 8"/>
          <p:cNvSpPr txBox="1"/>
          <p:nvPr/>
        </p:nvSpPr>
        <p:spPr>
          <a:xfrm>
            <a:off x="9172617" y="5053414"/>
            <a:ext cx="8232772" cy="3251363"/>
          </a:xfrm>
          <a:prstGeom prst="rect">
            <a:avLst/>
          </a:prstGeom>
        </p:spPr>
        <p:txBody>
          <a:bodyPr lIns="0" tIns="0" rIns="0" bIns="0" rtlCol="0" anchor="t">
            <a:spAutoFit/>
          </a:bodyPr>
          <a:lstStyle/>
          <a:p>
            <a:pPr algn="l">
              <a:lnSpc>
                <a:spcPts val="3694"/>
              </a:lnSpc>
              <a:spcBef>
                <a:spcPct val="0"/>
              </a:spcBef>
            </a:pPr>
            <a:r>
              <a:rPr lang="en-US" sz="2225" b="1" u="none" strike="noStrike">
                <a:solidFill>
                  <a:srgbClr val="A50B10"/>
                </a:solidFill>
                <a:latin typeface="Arita Buri Bold"/>
                <a:ea typeface="Arita Buri Bold"/>
                <a:cs typeface="Arita Buri Bold"/>
                <a:sym typeface="Arita Buri Bold"/>
              </a:rPr>
              <a:t>Role: </a:t>
            </a:r>
            <a:r>
              <a:rPr lang="en-US" sz="2225" b="1" u="none" strike="noStrike">
                <a:solidFill>
                  <a:srgbClr val="000000"/>
                </a:solidFill>
                <a:latin typeface="Arita Buri Bold"/>
                <a:ea typeface="Arita Buri Bold"/>
                <a:cs typeface="Arita Buri Bold"/>
                <a:sym typeface="Arita Buri Bold"/>
              </a:rPr>
              <a:t>Detects complex, non-linear patterns in customer data to classify churners and non-churners.</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Handles datasets with many features.</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Captures relationships and interactions that simpler models may miss.</a:t>
            </a:r>
          </a:p>
          <a:p>
            <a:pPr marL="480478" lvl="1" indent="-240239" algn="l">
              <a:lnSpc>
                <a:spcPts val="3694"/>
              </a:lnSpc>
              <a:spcBef>
                <a:spcPct val="0"/>
              </a:spcBef>
              <a:buFont typeface="Arial"/>
              <a:buChar char="•"/>
            </a:pPr>
            <a:r>
              <a:rPr lang="en-US" sz="2225" b="1" u="none" strike="noStrike">
                <a:solidFill>
                  <a:srgbClr val="000000"/>
                </a:solidFill>
                <a:latin typeface="Arita Buri Bold"/>
                <a:ea typeface="Arita Buri Bold"/>
                <a:cs typeface="Arita Buri Bold"/>
                <a:sym typeface="Arita Buri Bold"/>
              </a:rPr>
              <a:t> Best for churn datasets with complex, non-linear relationships and high variability in customer behavior.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rot="9173476">
            <a:off x="921412"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a:extLst>
              <a:ext uri="{C183D7F6-B498-43B3-948B-1728B52AA6E4}">
                <adec:decorative xmlns:adec="http://schemas.microsoft.com/office/drawing/2017/decorative" xmlns="" val="1"/>
              </a:ext>
            </a:extLst>
          </p:cNvPr>
          <p:cNvSpPr/>
          <p:nvPr/>
        </p:nvSpPr>
        <p:spPr>
          <a:xfrm rot="5400000">
            <a:off x="976495"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997500" y="4426999"/>
            <a:ext cx="5991563" cy="1195472"/>
          </a:xfrm>
          <a:prstGeom prst="rect">
            <a:avLst/>
          </a:prstGeom>
        </p:spPr>
        <p:txBody>
          <a:bodyPr lIns="0" tIns="0" rIns="0" bIns="0" rtlCol="0" anchor="t">
            <a:spAutoFit/>
          </a:bodyPr>
          <a:lstStyle/>
          <a:p>
            <a:pPr marL="0" lvl="0" indent="0" algn="ctr">
              <a:lnSpc>
                <a:spcPts val="8799"/>
              </a:lnSpc>
            </a:pPr>
            <a:r>
              <a:rPr lang="en-US" sz="7999">
                <a:solidFill>
                  <a:srgbClr val="FFFFFF"/>
                </a:solidFill>
                <a:latin typeface="Arita Buri Bold"/>
                <a:ea typeface="Arita Buri Bold"/>
                <a:cs typeface="Arita Buri Bold"/>
                <a:sym typeface="Arita Buri Bold"/>
              </a:rPr>
              <a:t>DSO 2</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38</a:t>
            </a:r>
          </a:p>
        </p:txBody>
      </p:sp>
      <p:sp>
        <p:nvSpPr>
          <p:cNvPr id="6" name="TextBox 6"/>
          <p:cNvSpPr txBox="1"/>
          <p:nvPr/>
        </p:nvSpPr>
        <p:spPr>
          <a:xfrm>
            <a:off x="8010789" y="4023125"/>
            <a:ext cx="9921916" cy="2689326"/>
          </a:xfrm>
          <a:prstGeom prst="rect">
            <a:avLst/>
          </a:prstGeom>
        </p:spPr>
        <p:txBody>
          <a:bodyPr lIns="0" tIns="0" rIns="0" bIns="0" rtlCol="0" anchor="t">
            <a:spAutoFit/>
          </a:bodyPr>
          <a:lstStyle/>
          <a:p>
            <a:pPr marL="0" lvl="0" indent="0" algn="ctr">
              <a:lnSpc>
                <a:spcPts val="5233"/>
              </a:lnSpc>
            </a:pPr>
            <a:r>
              <a:rPr lang="en-US" sz="4757">
                <a:solidFill>
                  <a:srgbClr val="09427D"/>
                </a:solidFill>
                <a:latin typeface="Arita Buri Bold"/>
                <a:ea typeface="Arita Buri Bold"/>
                <a:cs typeface="Arita Buri Bold"/>
                <a:sym typeface="Arita Buri Bold"/>
              </a:rPr>
              <a:t>Build and optimize machine learning algorithms to forecast churn and cluster Costumers to interpret their behavior pattern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876625" y="2367677"/>
            <a:ext cx="1583757" cy="1583757"/>
          </a:xfrm>
          <a:custGeom>
            <a:avLst/>
            <a:gdLst/>
            <a:ahLst/>
            <a:cxnLst/>
            <a:rect l="l" t="t" r="r" b="b"/>
            <a:pathLst>
              <a:path w="1583757" h="1583757">
                <a:moveTo>
                  <a:pt x="0" y="0"/>
                </a:moveTo>
                <a:lnTo>
                  <a:pt x="1583757" y="0"/>
                </a:lnTo>
                <a:lnTo>
                  <a:pt x="1583757" y="1583757"/>
                </a:lnTo>
                <a:lnTo>
                  <a:pt x="0" y="1583757"/>
                </a:lnTo>
                <a:lnTo>
                  <a:pt x="0" y="0"/>
                </a:lnTo>
                <a:close/>
              </a:path>
            </a:pathLst>
          </a:custGeom>
          <a:blipFill>
            <a:blip r:embed="rId2"/>
            <a:stretch>
              <a:fillRect/>
            </a:stretch>
          </a:blipFill>
        </p:spPr>
      </p:sp>
      <p:sp>
        <p:nvSpPr>
          <p:cNvPr id="3" name="Freeform 3"/>
          <p:cNvSpPr/>
          <p:nvPr/>
        </p:nvSpPr>
        <p:spPr>
          <a:xfrm>
            <a:off x="12476046" y="2172845"/>
            <a:ext cx="1971915" cy="1778590"/>
          </a:xfrm>
          <a:custGeom>
            <a:avLst/>
            <a:gdLst/>
            <a:ahLst/>
            <a:cxnLst/>
            <a:rect l="l" t="t" r="r" b="b"/>
            <a:pathLst>
              <a:path w="1971915" h="1778590">
                <a:moveTo>
                  <a:pt x="0" y="0"/>
                </a:moveTo>
                <a:lnTo>
                  <a:pt x="1971915" y="0"/>
                </a:lnTo>
                <a:lnTo>
                  <a:pt x="1971915" y="1778589"/>
                </a:lnTo>
                <a:lnTo>
                  <a:pt x="0" y="1778589"/>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39</a:t>
            </a:r>
          </a:p>
        </p:txBody>
      </p:sp>
      <p:sp>
        <p:nvSpPr>
          <p:cNvPr id="5" name="TextBox 5"/>
          <p:cNvSpPr txBox="1"/>
          <p:nvPr/>
        </p:nvSpPr>
        <p:spPr>
          <a:xfrm>
            <a:off x="1860113" y="1178086"/>
            <a:ext cx="5616782"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Decision Tree Classifier</a:t>
            </a:r>
          </a:p>
        </p:txBody>
      </p:sp>
      <p:sp>
        <p:nvSpPr>
          <p:cNvPr id="6" name="TextBox 6"/>
          <p:cNvSpPr txBox="1"/>
          <p:nvPr/>
        </p:nvSpPr>
        <p:spPr>
          <a:xfrm>
            <a:off x="11645155" y="1178086"/>
            <a:ext cx="4027361"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Random Forest</a:t>
            </a:r>
          </a:p>
        </p:txBody>
      </p:sp>
      <p:sp>
        <p:nvSpPr>
          <p:cNvPr id="7" name="TextBox 7"/>
          <p:cNvSpPr txBox="1"/>
          <p:nvPr/>
        </p:nvSpPr>
        <p:spPr>
          <a:xfrm>
            <a:off x="9673954" y="4193763"/>
            <a:ext cx="9053471" cy="4260027"/>
          </a:xfrm>
          <a:prstGeom prst="rect">
            <a:avLst/>
          </a:prstGeom>
        </p:spPr>
        <p:txBody>
          <a:bodyPr lIns="0" tIns="0" rIns="0" bIns="0" rtlCol="0" anchor="t">
            <a:spAutoFit/>
          </a:bodyPr>
          <a:lstStyle/>
          <a:p>
            <a:pPr algn="l">
              <a:lnSpc>
                <a:spcPts val="4220"/>
              </a:lnSpc>
            </a:pPr>
            <a:r>
              <a:rPr lang="en-US" sz="2542" b="1">
                <a:solidFill>
                  <a:srgbClr val="A50B10"/>
                </a:solidFill>
                <a:latin typeface="Arita Buri Bold"/>
                <a:ea typeface="Arita Buri Bold"/>
                <a:cs typeface="Arita Buri Bold"/>
                <a:sym typeface="Arita Buri Bold"/>
              </a:rPr>
              <a:t>Role:</a:t>
            </a:r>
            <a:r>
              <a:rPr lang="en-US" sz="2542" b="1">
                <a:solidFill>
                  <a:srgbClr val="000000"/>
                </a:solidFill>
                <a:latin typeface="Arita Buri Bold"/>
                <a:ea typeface="Arita Buri Bold"/>
                <a:cs typeface="Arita Buri Bold"/>
                <a:sym typeface="Arita Buri Bold"/>
              </a:rPr>
              <a:t> An ensemble model that builds multiple decision trees and combines their outputs for better accuracy.</a:t>
            </a:r>
          </a:p>
          <a:p>
            <a:pPr algn="l">
              <a:lnSpc>
                <a:spcPts val="4220"/>
              </a:lnSpc>
            </a:pPr>
            <a:r>
              <a:rPr lang="en-US" sz="2542" b="1">
                <a:solidFill>
                  <a:srgbClr val="000000"/>
                </a:solidFill>
                <a:latin typeface="Arita Buri Bold"/>
                <a:ea typeface="Arita Buri Bold"/>
                <a:cs typeface="Arita Buri Bold"/>
                <a:sym typeface="Arita Buri Bold"/>
              </a:rPr>
              <a:t>It reduces overfitting by averaging results from many trees.</a:t>
            </a:r>
          </a:p>
          <a:p>
            <a:pPr marL="548923" lvl="1" indent="-274462" algn="l">
              <a:lnSpc>
                <a:spcPts val="4220"/>
              </a:lnSpc>
              <a:buFont typeface="Arial"/>
              <a:buChar char="•"/>
            </a:pPr>
            <a:r>
              <a:rPr lang="en-US" sz="2542" b="1">
                <a:solidFill>
                  <a:srgbClr val="000000"/>
                </a:solidFill>
                <a:latin typeface="Arita Buri Bold"/>
                <a:ea typeface="Arita Buri Bold"/>
                <a:cs typeface="Arita Buri Bold"/>
                <a:sym typeface="Arita Buri Bold"/>
              </a:rPr>
              <a:t>Identifies which features are most important for predicting churn.</a:t>
            </a:r>
          </a:p>
          <a:p>
            <a:pPr marL="548923" lvl="1" indent="-274462" algn="l">
              <a:lnSpc>
                <a:spcPts val="4220"/>
              </a:lnSpc>
              <a:buFont typeface="Arial"/>
              <a:buChar char="•"/>
            </a:pPr>
            <a:r>
              <a:rPr lang="en-US" sz="2542" b="1">
                <a:solidFill>
                  <a:srgbClr val="000000"/>
                </a:solidFill>
                <a:latin typeface="Arita Buri Bold"/>
                <a:ea typeface="Arita Buri Bold"/>
                <a:cs typeface="Arita Buri Bold"/>
                <a:sym typeface="Arita Buri Bold"/>
              </a:rPr>
              <a:t>Reliable for handling noisy or imbalanced datasets and providing insights into key churn predictors.</a:t>
            </a:r>
          </a:p>
        </p:txBody>
      </p:sp>
      <p:sp>
        <p:nvSpPr>
          <p:cNvPr id="8" name="TextBox 8"/>
          <p:cNvSpPr txBox="1"/>
          <p:nvPr/>
        </p:nvSpPr>
        <p:spPr>
          <a:xfrm>
            <a:off x="133765" y="4392941"/>
            <a:ext cx="9069479" cy="4060849"/>
          </a:xfrm>
          <a:prstGeom prst="rect">
            <a:avLst/>
          </a:prstGeom>
        </p:spPr>
        <p:txBody>
          <a:bodyPr lIns="0" tIns="0" rIns="0" bIns="0" rtlCol="0" anchor="t">
            <a:spAutoFit/>
          </a:bodyPr>
          <a:lstStyle/>
          <a:p>
            <a:pPr algn="l">
              <a:lnSpc>
                <a:spcPts val="4026"/>
              </a:lnSpc>
            </a:pPr>
            <a:r>
              <a:rPr lang="en-US" sz="2425" b="1">
                <a:solidFill>
                  <a:srgbClr val="A50B10"/>
                </a:solidFill>
                <a:latin typeface="Arita Buri Bold"/>
                <a:ea typeface="Arita Buri Bold"/>
                <a:cs typeface="Arita Buri Bold"/>
                <a:sym typeface="Arita Buri Bold"/>
              </a:rPr>
              <a:t>Role: </a:t>
            </a:r>
            <a:r>
              <a:rPr lang="en-US" sz="2425" b="1">
                <a:solidFill>
                  <a:srgbClr val="000000"/>
                </a:solidFill>
                <a:latin typeface="Arita Buri Bold"/>
                <a:ea typeface="Arita Buri Bold"/>
                <a:cs typeface="Arita Buri Bold"/>
                <a:sym typeface="Arita Buri Bold"/>
              </a:rPr>
              <a:t>A robust ensemble model used for classification.</a:t>
            </a:r>
          </a:p>
          <a:p>
            <a:pPr marL="523637" lvl="1" indent="-261819" algn="l">
              <a:lnSpc>
                <a:spcPts val="4026"/>
              </a:lnSpc>
              <a:buFont typeface="Arial"/>
              <a:buChar char="•"/>
            </a:pPr>
            <a:r>
              <a:rPr lang="en-US" sz="2425" b="1">
                <a:solidFill>
                  <a:srgbClr val="000000"/>
                </a:solidFill>
                <a:latin typeface="Arita Buri Bold"/>
                <a:ea typeface="Arita Buri Bold"/>
                <a:cs typeface="Arita Buri Bold"/>
                <a:sym typeface="Arita Buri Bold"/>
              </a:rPr>
              <a:t>Handles imbalanced data well by averaging over multiple decision trees.</a:t>
            </a:r>
          </a:p>
          <a:p>
            <a:pPr marL="523637" lvl="1" indent="-261819" algn="l">
              <a:lnSpc>
                <a:spcPts val="4026"/>
              </a:lnSpc>
              <a:buFont typeface="Arial"/>
              <a:buChar char="•"/>
            </a:pPr>
            <a:r>
              <a:rPr lang="en-US" sz="2425" b="1">
                <a:solidFill>
                  <a:srgbClr val="000000"/>
                </a:solidFill>
                <a:latin typeface="Arita Buri Bold"/>
                <a:ea typeface="Arita Buri Bold"/>
                <a:cs typeface="Arita Buri Bold"/>
                <a:sym typeface="Arita Buri Bold"/>
              </a:rPr>
              <a:t>Identifies key drivers of churn using feature importance.</a:t>
            </a:r>
          </a:p>
          <a:p>
            <a:pPr marL="523637" lvl="1" indent="-261819" algn="l">
              <a:lnSpc>
                <a:spcPts val="4026"/>
              </a:lnSpc>
              <a:buFont typeface="Arial"/>
              <a:buChar char="•"/>
            </a:pPr>
            <a:r>
              <a:rPr lang="en-US" sz="2425" b="1">
                <a:solidFill>
                  <a:srgbClr val="000000"/>
                </a:solidFill>
                <a:latin typeface="Arita Buri Bold"/>
                <a:ea typeface="Arita Buri Bold"/>
                <a:cs typeface="Arita Buri Bold"/>
                <a:sym typeface="Arita Buri Bold"/>
              </a:rPr>
              <a:t>Provides a reliable baseline and handles noisy data effectively.</a:t>
            </a:r>
          </a:p>
          <a:p>
            <a:pPr marL="523637" lvl="1" indent="-261819" algn="l">
              <a:lnSpc>
                <a:spcPts val="4026"/>
              </a:lnSpc>
              <a:buFont typeface="Arial"/>
              <a:buChar char="•"/>
            </a:pPr>
            <a:r>
              <a:rPr lang="en-US" sz="2425" b="1">
                <a:solidFill>
                  <a:srgbClr val="000000"/>
                </a:solidFill>
                <a:latin typeface="Arita Buri Bold"/>
                <a:ea typeface="Arita Buri Bold"/>
                <a:cs typeface="Arita Buri Bold"/>
                <a:sym typeface="Arita Buri Bold"/>
              </a:rPr>
              <a:t>Useful for exploring feature significance and creating interpretable models.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14742765" cy="1204997"/>
          </a:xfrm>
          <a:prstGeom prst="rect">
            <a:avLst/>
          </a:prstGeom>
        </p:spPr>
        <p:txBody>
          <a:bodyPr lIns="0" tIns="0" rIns="0" bIns="0" rtlCol="0" anchor="t">
            <a:spAutoFit/>
          </a:bodyPr>
          <a:lstStyle/>
          <a:p>
            <a:pPr marL="0" lvl="0" indent="0" algn="l">
              <a:lnSpc>
                <a:spcPts val="8800"/>
              </a:lnSpc>
            </a:pPr>
            <a:r>
              <a:rPr lang="en-US" sz="8000">
                <a:solidFill>
                  <a:srgbClr val="09427D"/>
                </a:solidFill>
                <a:latin typeface="Arita Buri Bold"/>
                <a:ea typeface="Arita Buri Bold"/>
                <a:cs typeface="Arita Buri Bold"/>
                <a:sym typeface="Arita Buri Bold"/>
              </a:rPr>
              <a:t>Introduction</a:t>
            </a:r>
          </a:p>
        </p:txBody>
      </p:sp>
      <p:sp>
        <p:nvSpPr>
          <p:cNvPr id="3" name="TextBox 3"/>
          <p:cNvSpPr txBox="1"/>
          <p:nvPr/>
        </p:nvSpPr>
        <p:spPr>
          <a:xfrm>
            <a:off x="3276250" y="3386429"/>
            <a:ext cx="12186161" cy="5257800"/>
          </a:xfrm>
          <a:prstGeom prst="rect">
            <a:avLst/>
          </a:prstGeom>
        </p:spPr>
        <p:txBody>
          <a:bodyPr lIns="0" tIns="0" rIns="0" bIns="0" rtlCol="0" anchor="t">
            <a:spAutoFit/>
          </a:bodyPr>
          <a:lstStyle/>
          <a:p>
            <a:pPr algn="l">
              <a:lnSpc>
                <a:spcPts val="4199"/>
              </a:lnSpc>
            </a:pPr>
            <a:r>
              <a:rPr lang="en-US" sz="2999">
                <a:solidFill>
                  <a:srgbClr val="09427D"/>
                </a:solidFill>
                <a:latin typeface="HK Grotesk Light"/>
                <a:ea typeface="HK Grotesk Light"/>
                <a:cs typeface="HK Grotesk Light"/>
                <a:sym typeface="HK Grotesk Light"/>
              </a:rPr>
              <a:t>Customer churn prediction is a key business challenge, as retaining customers is often more cost-effective than acquiring new ones. </a:t>
            </a:r>
          </a:p>
          <a:p>
            <a:pPr algn="l">
              <a:lnSpc>
                <a:spcPts val="4199"/>
              </a:lnSpc>
            </a:pPr>
            <a:endParaRPr lang="en-US" sz="2999">
              <a:solidFill>
                <a:srgbClr val="09427D"/>
              </a:solidFill>
              <a:latin typeface="HK Grotesk Light"/>
              <a:ea typeface="HK Grotesk Light"/>
              <a:cs typeface="HK Grotesk Light"/>
              <a:sym typeface="HK Grotesk Light"/>
            </a:endParaRPr>
          </a:p>
          <a:p>
            <a:pPr algn="l">
              <a:lnSpc>
                <a:spcPts val="4199"/>
              </a:lnSpc>
            </a:pPr>
            <a:r>
              <a:rPr lang="en-US" sz="2999">
                <a:solidFill>
                  <a:srgbClr val="09427D"/>
                </a:solidFill>
                <a:latin typeface="HK Grotesk Light"/>
                <a:ea typeface="HK Grotesk Light"/>
                <a:cs typeface="HK Grotesk Light"/>
                <a:sym typeface="HK Grotesk Light"/>
              </a:rPr>
              <a:t>This project applies the structured CRISP-DM methodology to systematically address the issue, starting from understanding the problem to delivering actionable insights.</a:t>
            </a:r>
          </a:p>
          <a:p>
            <a:pPr algn="l">
              <a:lnSpc>
                <a:spcPts val="4199"/>
              </a:lnSpc>
            </a:pPr>
            <a:endParaRPr lang="en-US" sz="2999">
              <a:solidFill>
                <a:srgbClr val="09427D"/>
              </a:solidFill>
              <a:latin typeface="HK Grotesk Light"/>
              <a:ea typeface="HK Grotesk Light"/>
              <a:cs typeface="HK Grotesk Light"/>
              <a:sym typeface="HK Grotesk Light"/>
            </a:endParaRPr>
          </a:p>
          <a:p>
            <a:pPr marL="0" lvl="0" indent="0" algn="l">
              <a:lnSpc>
                <a:spcPts val="4200"/>
              </a:lnSpc>
            </a:pPr>
            <a:r>
              <a:rPr lang="en-US" sz="3000">
                <a:solidFill>
                  <a:srgbClr val="09427D"/>
                </a:solidFill>
                <a:latin typeface="HK Grotesk Light"/>
                <a:ea typeface="HK Grotesk Light"/>
                <a:cs typeface="HK Grotesk Light"/>
                <a:sym typeface="HK Grotesk Light"/>
              </a:rPr>
              <a:t> By identifying and analyzing the factors that drive customer churn, the project enables businesses to make informed, data-driven decisions aimed at improving customer retention and enhancing overall performance.</a:t>
            </a:r>
          </a:p>
        </p:txBody>
      </p:sp>
      <p:sp>
        <p:nvSpPr>
          <p:cNvPr id="4" name="AutoShape 4">
            <a:extLst>
              <a:ext uri="{C183D7F6-B498-43B3-948B-1728B52AA6E4}">
                <adec:decorative xmlns:adec="http://schemas.microsoft.com/office/drawing/2017/decorative" xmlns="" val="1"/>
              </a:ext>
            </a:extLst>
          </p:cNvPr>
          <p:cNvSpPr/>
          <p:nvPr/>
        </p:nvSpPr>
        <p:spPr>
          <a:xfrm>
            <a:off x="1808155" y="4087097"/>
            <a:ext cx="74483" cy="3973647"/>
          </a:xfrm>
          <a:prstGeom prst="rect">
            <a:avLst/>
          </a:prstGeom>
          <a:solidFill>
            <a:srgbClr val="264C3D"/>
          </a:solidFill>
        </p:spPr>
      </p:sp>
      <p:sp>
        <p:nvSpPr>
          <p:cNvPr id="5" name="Freeform 5">
            <a:extLst>
              <a:ext uri="{C183D7F6-B498-43B3-948B-1728B52AA6E4}">
                <adec:decorative xmlns:adec="http://schemas.microsoft.com/office/drawing/2017/decorative" xmlns="" val="1"/>
              </a:ext>
            </a:extLst>
          </p:cNvPr>
          <p:cNvSpPr/>
          <p:nvPr/>
        </p:nvSpPr>
        <p:spPr>
          <a:xfrm>
            <a:off x="1559646" y="3829664"/>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a:extLst>
              <a:ext uri="{C183D7F6-B498-43B3-948B-1728B52AA6E4}">
                <adec:decorative xmlns:adec="http://schemas.microsoft.com/office/drawing/2017/decorative" xmlns="" val="1"/>
              </a:ext>
            </a:extLst>
          </p:cNvPr>
          <p:cNvSpPr/>
          <p:nvPr/>
        </p:nvSpPr>
        <p:spPr>
          <a:xfrm>
            <a:off x="1559646" y="5863685"/>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a:extLst>
              <a:ext uri="{C183D7F6-B498-43B3-948B-1728B52AA6E4}">
                <adec:decorative xmlns:adec="http://schemas.microsoft.com/office/drawing/2017/decorative" xmlns="" val="1"/>
              </a:ext>
            </a:extLst>
          </p:cNvPr>
          <p:cNvSpPr/>
          <p:nvPr/>
        </p:nvSpPr>
        <p:spPr>
          <a:xfrm>
            <a:off x="1559646" y="7744319"/>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1028700" y="3795539"/>
            <a:ext cx="7778048" cy="1195472"/>
          </a:xfrm>
          <a:prstGeom prst="rect">
            <a:avLst/>
          </a:prstGeom>
        </p:spPr>
        <p:txBody>
          <a:bodyPr lIns="0" tIns="0" rIns="0" bIns="0" rtlCol="0" anchor="t">
            <a:spAutoFit/>
          </a:bodyPr>
          <a:lstStyle/>
          <a:p>
            <a:pPr marL="0" lvl="0" indent="0" algn="l">
              <a:lnSpc>
                <a:spcPts val="8799"/>
              </a:lnSpc>
            </a:pPr>
            <a:r>
              <a:rPr lang="en-US" sz="7999">
                <a:solidFill>
                  <a:srgbClr val="FFFFFF"/>
                </a:solidFill>
                <a:latin typeface="Arita Buri Bold"/>
                <a:ea typeface="Arita Buri Bold"/>
                <a:cs typeface="Arita Buri Bold"/>
                <a:sym typeface="Arita Buri Bold"/>
              </a:rPr>
              <a:t>Evaluation</a:t>
            </a:r>
          </a:p>
        </p:txBody>
      </p:sp>
      <p:sp>
        <p:nvSpPr>
          <p:cNvPr id="3" name="Freeform 3">
            <a:extLst>
              <a:ext uri="{C183D7F6-B498-43B3-948B-1728B52AA6E4}">
                <adec:decorative xmlns:adec="http://schemas.microsoft.com/office/drawing/2017/decorative" xmlns="" val="1"/>
              </a:ext>
            </a:extLst>
          </p:cNvPr>
          <p:cNvSpPr/>
          <p:nvPr/>
        </p:nvSpPr>
        <p:spPr>
          <a:xfrm rot="1112919">
            <a:off x="9774564" y="1736466"/>
            <a:ext cx="6968473" cy="7222712"/>
          </a:xfrm>
          <a:custGeom>
            <a:avLst/>
            <a:gdLst/>
            <a:ahLst/>
            <a:cxnLst/>
            <a:rect l="l" t="t" r="r" b="b"/>
            <a:pathLst>
              <a:path w="6968473" h="7222712">
                <a:moveTo>
                  <a:pt x="0" y="0"/>
                </a:moveTo>
                <a:lnTo>
                  <a:pt x="6968472" y="0"/>
                </a:lnTo>
                <a:lnTo>
                  <a:pt x="6968472" y="7222712"/>
                </a:lnTo>
                <a:lnTo>
                  <a:pt x="0" y="7222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descr="a conceptual graphic of people having an idea"/>
          <p:cNvSpPr/>
          <p:nvPr/>
        </p:nvSpPr>
        <p:spPr>
          <a:xfrm>
            <a:off x="9630787" y="1911062"/>
            <a:ext cx="7256025" cy="6873519"/>
          </a:xfrm>
          <a:custGeom>
            <a:avLst/>
            <a:gdLst/>
            <a:ahLst/>
            <a:cxnLst/>
            <a:rect l="l" t="t" r="r" b="b"/>
            <a:pathLst>
              <a:path w="7256025" h="6873519">
                <a:moveTo>
                  <a:pt x="0" y="0"/>
                </a:moveTo>
                <a:lnTo>
                  <a:pt x="7256026" y="0"/>
                </a:lnTo>
                <a:lnTo>
                  <a:pt x="7256026" y="6873520"/>
                </a:lnTo>
                <a:lnTo>
                  <a:pt x="0" y="6873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rot="9173476">
            <a:off x="921412"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a:extLst>
              <a:ext uri="{C183D7F6-B498-43B3-948B-1728B52AA6E4}">
                <adec:decorative xmlns:adec="http://schemas.microsoft.com/office/drawing/2017/decorative" xmlns="" val="1"/>
              </a:ext>
            </a:extLst>
          </p:cNvPr>
          <p:cNvSpPr/>
          <p:nvPr/>
        </p:nvSpPr>
        <p:spPr>
          <a:xfrm rot="5400000">
            <a:off x="976495"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997500" y="4426999"/>
            <a:ext cx="5991563" cy="1195472"/>
          </a:xfrm>
          <a:prstGeom prst="rect">
            <a:avLst/>
          </a:prstGeom>
        </p:spPr>
        <p:txBody>
          <a:bodyPr lIns="0" tIns="0" rIns="0" bIns="0" rtlCol="0" anchor="t">
            <a:spAutoFit/>
          </a:bodyPr>
          <a:lstStyle/>
          <a:p>
            <a:pPr marL="0" lvl="0" indent="0" algn="ctr">
              <a:lnSpc>
                <a:spcPts val="8799"/>
              </a:lnSpc>
            </a:pPr>
            <a:r>
              <a:rPr lang="en-US" sz="7999">
                <a:solidFill>
                  <a:srgbClr val="FFFFFF"/>
                </a:solidFill>
                <a:latin typeface="Arita Buri Bold"/>
                <a:ea typeface="Arita Buri Bold"/>
                <a:cs typeface="Arita Buri Bold"/>
                <a:sym typeface="Arita Buri Bold"/>
              </a:rPr>
              <a:t>DSO 1</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41</a:t>
            </a:r>
          </a:p>
        </p:txBody>
      </p:sp>
      <p:sp>
        <p:nvSpPr>
          <p:cNvPr id="6" name="TextBox 6"/>
          <p:cNvSpPr txBox="1"/>
          <p:nvPr/>
        </p:nvSpPr>
        <p:spPr>
          <a:xfrm>
            <a:off x="7398562" y="2714789"/>
            <a:ext cx="10889438" cy="5317206"/>
          </a:xfrm>
          <a:prstGeom prst="rect">
            <a:avLst/>
          </a:prstGeom>
        </p:spPr>
        <p:txBody>
          <a:bodyPr lIns="0" tIns="0" rIns="0" bIns="0" rtlCol="0" anchor="t">
            <a:spAutoFit/>
          </a:bodyPr>
          <a:lstStyle/>
          <a:p>
            <a:pPr marL="0" lvl="0" indent="0" algn="ctr">
              <a:lnSpc>
                <a:spcPts val="7041"/>
              </a:lnSpc>
            </a:pPr>
            <a:r>
              <a:rPr lang="en-US" sz="4757">
                <a:solidFill>
                  <a:srgbClr val="09427D"/>
                </a:solidFill>
                <a:latin typeface="Arita Buri Bold"/>
                <a:ea typeface="Arita Buri Bold"/>
                <a:cs typeface="Arita Buri Bold"/>
                <a:sym typeface="Arita Buri Bold"/>
              </a:rPr>
              <a:t>Build and evaluate advanced machine learning models to determine the best-performing model, analyze key churn-driving features, and design data-driven retention strategies.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605326" y="2809915"/>
            <a:ext cx="11077348" cy="5174902"/>
          </a:xfrm>
          <a:custGeom>
            <a:avLst/>
            <a:gdLst/>
            <a:ahLst/>
            <a:cxnLst/>
            <a:rect l="l" t="t" r="r" b="b"/>
            <a:pathLst>
              <a:path w="11077348" h="5174902">
                <a:moveTo>
                  <a:pt x="0" y="0"/>
                </a:moveTo>
                <a:lnTo>
                  <a:pt x="11077348" y="0"/>
                </a:lnTo>
                <a:lnTo>
                  <a:pt x="11077348" y="5174902"/>
                </a:lnTo>
                <a:lnTo>
                  <a:pt x="0" y="5174902"/>
                </a:lnTo>
                <a:lnTo>
                  <a:pt x="0" y="0"/>
                </a:lnTo>
                <a:close/>
              </a:path>
            </a:pathLst>
          </a:custGeom>
          <a:blipFill>
            <a:blip r:embed="rId2"/>
            <a:stretch>
              <a:fillRect t="-9811"/>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42</a:t>
            </a:r>
          </a:p>
        </p:txBody>
      </p:sp>
      <p:sp>
        <p:nvSpPr>
          <p:cNvPr id="4" name="TextBox 4"/>
          <p:cNvSpPr txBox="1"/>
          <p:nvPr/>
        </p:nvSpPr>
        <p:spPr>
          <a:xfrm>
            <a:off x="5682288" y="360679"/>
            <a:ext cx="7126959" cy="668021"/>
          </a:xfrm>
          <a:prstGeom prst="rect">
            <a:avLst/>
          </a:prstGeom>
        </p:spPr>
        <p:txBody>
          <a:bodyPr lIns="0" tIns="0" rIns="0" bIns="0" rtlCol="0" anchor="t">
            <a:spAutoFit/>
          </a:bodyPr>
          <a:lstStyle/>
          <a:p>
            <a:pPr algn="ctr">
              <a:lnSpc>
                <a:spcPts val="5179"/>
              </a:lnSpc>
              <a:spcBef>
                <a:spcPct val="0"/>
              </a:spcBef>
            </a:pPr>
            <a:r>
              <a:rPr lang="en-US" sz="3699">
                <a:solidFill>
                  <a:srgbClr val="A50B10"/>
                </a:solidFill>
                <a:latin typeface="Arita Buri Bold"/>
                <a:ea typeface="Arita Buri Bold"/>
                <a:cs typeface="Arita Buri Bold"/>
                <a:sym typeface="Arita Buri Bold"/>
              </a:rPr>
              <a:t>Logistic Regression Algorithm</a:t>
            </a:r>
          </a:p>
        </p:txBody>
      </p:sp>
      <p:sp>
        <p:nvSpPr>
          <p:cNvPr id="5" name="TextBox 5"/>
          <p:cNvSpPr txBox="1"/>
          <p:nvPr/>
        </p:nvSpPr>
        <p:spPr>
          <a:xfrm>
            <a:off x="2346792" y="1790421"/>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Classification Report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050268" y="2088314"/>
            <a:ext cx="12187464" cy="7714439"/>
          </a:xfrm>
          <a:custGeom>
            <a:avLst/>
            <a:gdLst/>
            <a:ahLst/>
            <a:cxnLst/>
            <a:rect l="l" t="t" r="r" b="b"/>
            <a:pathLst>
              <a:path w="12187464" h="7714439">
                <a:moveTo>
                  <a:pt x="0" y="0"/>
                </a:moveTo>
                <a:lnTo>
                  <a:pt x="12187464" y="0"/>
                </a:lnTo>
                <a:lnTo>
                  <a:pt x="12187464" y="7714439"/>
                </a:lnTo>
                <a:lnTo>
                  <a:pt x="0" y="7714439"/>
                </a:lnTo>
                <a:lnTo>
                  <a:pt x="0" y="0"/>
                </a:lnTo>
                <a:close/>
              </a:path>
            </a:pathLst>
          </a:custGeom>
          <a:blipFill>
            <a:blip r:embed="rId2"/>
            <a:stretch>
              <a:fillRect t="-10587"/>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43</a:t>
            </a:r>
          </a:p>
        </p:txBody>
      </p:sp>
      <p:sp>
        <p:nvSpPr>
          <p:cNvPr id="4" name="TextBox 4"/>
          <p:cNvSpPr txBox="1"/>
          <p:nvPr/>
        </p:nvSpPr>
        <p:spPr>
          <a:xfrm>
            <a:off x="5682288" y="360679"/>
            <a:ext cx="7126959" cy="668021"/>
          </a:xfrm>
          <a:prstGeom prst="rect">
            <a:avLst/>
          </a:prstGeom>
        </p:spPr>
        <p:txBody>
          <a:bodyPr lIns="0" tIns="0" rIns="0" bIns="0" rtlCol="0" anchor="t">
            <a:spAutoFit/>
          </a:bodyPr>
          <a:lstStyle/>
          <a:p>
            <a:pPr algn="ctr">
              <a:lnSpc>
                <a:spcPts val="5179"/>
              </a:lnSpc>
              <a:spcBef>
                <a:spcPct val="0"/>
              </a:spcBef>
            </a:pPr>
            <a:r>
              <a:rPr lang="en-US" sz="3699">
                <a:solidFill>
                  <a:srgbClr val="A50B10"/>
                </a:solidFill>
                <a:latin typeface="Arita Buri Bold"/>
                <a:ea typeface="Arita Buri Bold"/>
                <a:cs typeface="Arita Buri Bold"/>
                <a:sym typeface="Arita Buri Bold"/>
              </a:rPr>
              <a:t>Logistic Regression Algorithm</a:t>
            </a:r>
          </a:p>
        </p:txBody>
      </p:sp>
      <p:sp>
        <p:nvSpPr>
          <p:cNvPr id="5" name="TextBox 5"/>
          <p:cNvSpPr txBox="1"/>
          <p:nvPr/>
        </p:nvSpPr>
        <p:spPr>
          <a:xfrm>
            <a:off x="1028700" y="1215924"/>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Model Performance</a:t>
            </a:r>
          </a:p>
        </p:txBody>
      </p:sp>
      <p:sp>
        <p:nvSpPr>
          <p:cNvPr id="6" name="TextBox 6"/>
          <p:cNvSpPr txBox="1"/>
          <p:nvPr/>
        </p:nvSpPr>
        <p:spPr>
          <a:xfrm>
            <a:off x="6964827"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392</a:t>
            </a:r>
          </a:p>
        </p:txBody>
      </p:sp>
      <p:sp>
        <p:nvSpPr>
          <p:cNvPr id="7" name="TextBox 7"/>
          <p:cNvSpPr txBox="1"/>
          <p:nvPr/>
        </p:nvSpPr>
        <p:spPr>
          <a:xfrm>
            <a:off x="6964827"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89</a:t>
            </a:r>
          </a:p>
        </p:txBody>
      </p:sp>
      <p:sp>
        <p:nvSpPr>
          <p:cNvPr id="8" name="TextBox 8"/>
          <p:cNvSpPr txBox="1"/>
          <p:nvPr/>
        </p:nvSpPr>
        <p:spPr>
          <a:xfrm>
            <a:off x="5003486"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376</a:t>
            </a:r>
          </a:p>
        </p:txBody>
      </p:sp>
      <p:sp>
        <p:nvSpPr>
          <p:cNvPr id="9" name="TextBox 9"/>
          <p:cNvSpPr txBox="1"/>
          <p:nvPr/>
        </p:nvSpPr>
        <p:spPr>
          <a:xfrm>
            <a:off x="5003486"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55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531271" y="2863036"/>
            <a:ext cx="10914927" cy="5310833"/>
          </a:xfrm>
          <a:custGeom>
            <a:avLst/>
            <a:gdLst/>
            <a:ahLst/>
            <a:cxnLst/>
            <a:rect l="l" t="t" r="r" b="b"/>
            <a:pathLst>
              <a:path w="10914927" h="5310833">
                <a:moveTo>
                  <a:pt x="0" y="0"/>
                </a:moveTo>
                <a:lnTo>
                  <a:pt x="10914927" y="0"/>
                </a:lnTo>
                <a:lnTo>
                  <a:pt x="10914927" y="5310833"/>
                </a:lnTo>
                <a:lnTo>
                  <a:pt x="0" y="5310833"/>
                </a:lnTo>
                <a:lnTo>
                  <a:pt x="0" y="0"/>
                </a:lnTo>
                <a:close/>
              </a:path>
            </a:pathLst>
          </a:custGeom>
          <a:blipFill>
            <a:blip r:embed="rId2"/>
            <a:stretch>
              <a:fillRect t="-9000"/>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44</a:t>
            </a:r>
          </a:p>
        </p:txBody>
      </p:sp>
      <p:sp>
        <p:nvSpPr>
          <p:cNvPr id="4" name="TextBox 4"/>
          <p:cNvSpPr txBox="1"/>
          <p:nvPr/>
        </p:nvSpPr>
        <p:spPr>
          <a:xfrm>
            <a:off x="3673436" y="360679"/>
            <a:ext cx="11378334"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Gradient Boosting Machine (GBM) Algorithm</a:t>
            </a:r>
          </a:p>
        </p:txBody>
      </p:sp>
      <p:sp>
        <p:nvSpPr>
          <p:cNvPr id="5" name="TextBox 5"/>
          <p:cNvSpPr txBox="1"/>
          <p:nvPr/>
        </p:nvSpPr>
        <p:spPr>
          <a:xfrm>
            <a:off x="2346792" y="1790421"/>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Classification Report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741494" y="2091590"/>
            <a:ext cx="13242219" cy="8474602"/>
          </a:xfrm>
          <a:custGeom>
            <a:avLst/>
            <a:gdLst/>
            <a:ahLst/>
            <a:cxnLst/>
            <a:rect l="l" t="t" r="r" b="b"/>
            <a:pathLst>
              <a:path w="13242219" h="8474602">
                <a:moveTo>
                  <a:pt x="0" y="0"/>
                </a:moveTo>
                <a:lnTo>
                  <a:pt x="13242219" y="0"/>
                </a:lnTo>
                <a:lnTo>
                  <a:pt x="13242219" y="8474602"/>
                </a:lnTo>
                <a:lnTo>
                  <a:pt x="0" y="8474602"/>
                </a:lnTo>
                <a:lnTo>
                  <a:pt x="0" y="0"/>
                </a:lnTo>
                <a:close/>
              </a:path>
            </a:pathLst>
          </a:custGeom>
          <a:blipFill>
            <a:blip r:embed="rId2"/>
            <a:stretch>
              <a:fillRect t="-9380"/>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45</a:t>
            </a:r>
          </a:p>
        </p:txBody>
      </p:sp>
      <p:sp>
        <p:nvSpPr>
          <p:cNvPr id="4" name="TextBox 4"/>
          <p:cNvSpPr txBox="1"/>
          <p:nvPr/>
        </p:nvSpPr>
        <p:spPr>
          <a:xfrm>
            <a:off x="3673436" y="360679"/>
            <a:ext cx="11378334"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Gradient Boosting Machine (GBM) Algorithm</a:t>
            </a:r>
          </a:p>
        </p:txBody>
      </p:sp>
      <p:sp>
        <p:nvSpPr>
          <p:cNvPr id="5" name="TextBox 5"/>
          <p:cNvSpPr txBox="1"/>
          <p:nvPr/>
        </p:nvSpPr>
        <p:spPr>
          <a:xfrm>
            <a:off x="1028700" y="1215924"/>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Model Performance</a:t>
            </a:r>
          </a:p>
        </p:txBody>
      </p:sp>
      <p:sp>
        <p:nvSpPr>
          <p:cNvPr id="6" name="TextBox 6"/>
          <p:cNvSpPr txBox="1"/>
          <p:nvPr/>
        </p:nvSpPr>
        <p:spPr>
          <a:xfrm>
            <a:off x="6964827"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443</a:t>
            </a:r>
          </a:p>
        </p:txBody>
      </p:sp>
      <p:sp>
        <p:nvSpPr>
          <p:cNvPr id="7" name="TextBox 7"/>
          <p:cNvSpPr txBox="1"/>
          <p:nvPr/>
        </p:nvSpPr>
        <p:spPr>
          <a:xfrm>
            <a:off x="6964827"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5</a:t>
            </a:r>
          </a:p>
        </p:txBody>
      </p:sp>
      <p:sp>
        <p:nvSpPr>
          <p:cNvPr id="8" name="TextBox 8"/>
          <p:cNvSpPr txBox="1"/>
          <p:nvPr/>
        </p:nvSpPr>
        <p:spPr>
          <a:xfrm>
            <a:off x="5003486"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460</a:t>
            </a:r>
          </a:p>
        </p:txBody>
      </p:sp>
      <p:sp>
        <p:nvSpPr>
          <p:cNvPr id="9" name="TextBox 9"/>
          <p:cNvSpPr txBox="1"/>
          <p:nvPr/>
        </p:nvSpPr>
        <p:spPr>
          <a:xfrm>
            <a:off x="5003486"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4</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059811" y="3150015"/>
            <a:ext cx="12168377" cy="5685140"/>
          </a:xfrm>
          <a:custGeom>
            <a:avLst/>
            <a:gdLst/>
            <a:ahLst/>
            <a:cxnLst/>
            <a:rect l="l" t="t" r="r" b="b"/>
            <a:pathLst>
              <a:path w="12168377" h="5685140">
                <a:moveTo>
                  <a:pt x="0" y="0"/>
                </a:moveTo>
                <a:lnTo>
                  <a:pt x="12168378" y="0"/>
                </a:lnTo>
                <a:lnTo>
                  <a:pt x="12168378" y="5685140"/>
                </a:lnTo>
                <a:lnTo>
                  <a:pt x="0" y="5685140"/>
                </a:lnTo>
                <a:lnTo>
                  <a:pt x="0" y="0"/>
                </a:lnTo>
                <a:close/>
              </a:path>
            </a:pathLst>
          </a:custGeom>
          <a:blipFill>
            <a:blip r:embed="rId2"/>
            <a:stretch>
              <a:fillRect t="-8542"/>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46</a:t>
            </a:r>
          </a:p>
        </p:txBody>
      </p:sp>
      <p:sp>
        <p:nvSpPr>
          <p:cNvPr id="4" name="TextBox 4"/>
          <p:cNvSpPr txBox="1"/>
          <p:nvPr/>
        </p:nvSpPr>
        <p:spPr>
          <a:xfrm>
            <a:off x="3940440" y="360679"/>
            <a:ext cx="9877314"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Support Vector Classifier (SVC) Algorithm</a:t>
            </a:r>
          </a:p>
        </p:txBody>
      </p:sp>
      <p:sp>
        <p:nvSpPr>
          <p:cNvPr id="5" name="TextBox 5"/>
          <p:cNvSpPr txBox="1"/>
          <p:nvPr/>
        </p:nvSpPr>
        <p:spPr>
          <a:xfrm>
            <a:off x="2346792" y="1790421"/>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Classification Report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041818" y="1815365"/>
            <a:ext cx="12613300" cy="7977143"/>
          </a:xfrm>
          <a:custGeom>
            <a:avLst/>
            <a:gdLst/>
            <a:ahLst/>
            <a:cxnLst/>
            <a:rect l="l" t="t" r="r" b="b"/>
            <a:pathLst>
              <a:path w="12613300" h="7977143">
                <a:moveTo>
                  <a:pt x="0" y="0"/>
                </a:moveTo>
                <a:lnTo>
                  <a:pt x="12613300" y="0"/>
                </a:lnTo>
                <a:lnTo>
                  <a:pt x="12613300" y="7977143"/>
                </a:lnTo>
                <a:lnTo>
                  <a:pt x="0" y="7977143"/>
                </a:lnTo>
                <a:lnTo>
                  <a:pt x="0" y="0"/>
                </a:lnTo>
                <a:close/>
              </a:path>
            </a:pathLst>
          </a:custGeom>
          <a:blipFill>
            <a:blip r:embed="rId2"/>
            <a:stretch>
              <a:fillRect t="-10682"/>
            </a:stretch>
          </a:blipFill>
          <a:ln cap="sq">
            <a:noFill/>
            <a:prstDash val="solid"/>
            <a:miter/>
          </a:ln>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47</a:t>
            </a:r>
          </a:p>
        </p:txBody>
      </p:sp>
      <p:sp>
        <p:nvSpPr>
          <p:cNvPr id="4" name="TextBox 4"/>
          <p:cNvSpPr txBox="1"/>
          <p:nvPr/>
        </p:nvSpPr>
        <p:spPr>
          <a:xfrm>
            <a:off x="3940440" y="360679"/>
            <a:ext cx="9877314"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Support Vector Classifier (SVC) Algorithm</a:t>
            </a:r>
          </a:p>
        </p:txBody>
      </p:sp>
      <p:sp>
        <p:nvSpPr>
          <p:cNvPr id="5" name="TextBox 5"/>
          <p:cNvSpPr txBox="1"/>
          <p:nvPr/>
        </p:nvSpPr>
        <p:spPr>
          <a:xfrm>
            <a:off x="1028700" y="1215924"/>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Model Performance</a:t>
            </a:r>
          </a:p>
        </p:txBody>
      </p:sp>
      <p:sp>
        <p:nvSpPr>
          <p:cNvPr id="6" name="TextBox 6"/>
          <p:cNvSpPr txBox="1"/>
          <p:nvPr/>
        </p:nvSpPr>
        <p:spPr>
          <a:xfrm>
            <a:off x="6964827"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443</a:t>
            </a:r>
          </a:p>
        </p:txBody>
      </p:sp>
      <p:sp>
        <p:nvSpPr>
          <p:cNvPr id="7" name="TextBox 7"/>
          <p:cNvSpPr txBox="1"/>
          <p:nvPr/>
        </p:nvSpPr>
        <p:spPr>
          <a:xfrm>
            <a:off x="6964827"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16</a:t>
            </a:r>
          </a:p>
        </p:txBody>
      </p:sp>
      <p:sp>
        <p:nvSpPr>
          <p:cNvPr id="8" name="TextBox 8"/>
          <p:cNvSpPr txBox="1"/>
          <p:nvPr/>
        </p:nvSpPr>
        <p:spPr>
          <a:xfrm>
            <a:off x="5003486"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449</a:t>
            </a:r>
          </a:p>
        </p:txBody>
      </p:sp>
      <p:sp>
        <p:nvSpPr>
          <p:cNvPr id="9" name="TextBox 9"/>
          <p:cNvSpPr txBox="1"/>
          <p:nvPr/>
        </p:nvSpPr>
        <p:spPr>
          <a:xfrm>
            <a:off x="5003486"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4</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652410" y="2891015"/>
            <a:ext cx="13268875" cy="5863113"/>
          </a:xfrm>
          <a:custGeom>
            <a:avLst/>
            <a:gdLst/>
            <a:ahLst/>
            <a:cxnLst/>
            <a:rect l="l" t="t" r="r" b="b"/>
            <a:pathLst>
              <a:path w="13268875" h="5863113">
                <a:moveTo>
                  <a:pt x="0" y="0"/>
                </a:moveTo>
                <a:lnTo>
                  <a:pt x="13268874" y="0"/>
                </a:lnTo>
                <a:lnTo>
                  <a:pt x="13268874" y="5863113"/>
                </a:lnTo>
                <a:lnTo>
                  <a:pt x="0" y="5863113"/>
                </a:lnTo>
                <a:lnTo>
                  <a:pt x="0" y="0"/>
                </a:lnTo>
                <a:close/>
              </a:path>
            </a:pathLst>
          </a:custGeom>
          <a:blipFill>
            <a:blip r:embed="rId2"/>
            <a:stretch>
              <a:fillRect t="-10609"/>
            </a:stretch>
          </a:blipFill>
          <a:ln cap="sq">
            <a:noFill/>
            <a:prstDash val="solid"/>
            <a:miter/>
          </a:ln>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48</a:t>
            </a:r>
          </a:p>
        </p:txBody>
      </p:sp>
      <p:sp>
        <p:nvSpPr>
          <p:cNvPr id="4" name="TextBox 4"/>
          <p:cNvSpPr txBox="1"/>
          <p:nvPr/>
        </p:nvSpPr>
        <p:spPr>
          <a:xfrm>
            <a:off x="6190020" y="455650"/>
            <a:ext cx="4711695"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XGBoost Algorithm</a:t>
            </a:r>
          </a:p>
        </p:txBody>
      </p:sp>
      <p:sp>
        <p:nvSpPr>
          <p:cNvPr id="5" name="TextBox 5"/>
          <p:cNvSpPr txBox="1"/>
          <p:nvPr/>
        </p:nvSpPr>
        <p:spPr>
          <a:xfrm>
            <a:off x="2346792" y="1790421"/>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Classification Report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970317" y="1815365"/>
            <a:ext cx="12347367" cy="7744560"/>
          </a:xfrm>
          <a:custGeom>
            <a:avLst/>
            <a:gdLst/>
            <a:ahLst/>
            <a:cxnLst/>
            <a:rect l="l" t="t" r="r" b="b"/>
            <a:pathLst>
              <a:path w="12347367" h="7744560">
                <a:moveTo>
                  <a:pt x="0" y="0"/>
                </a:moveTo>
                <a:lnTo>
                  <a:pt x="12347366" y="0"/>
                </a:lnTo>
                <a:lnTo>
                  <a:pt x="12347366" y="7744560"/>
                </a:lnTo>
                <a:lnTo>
                  <a:pt x="0" y="7744560"/>
                </a:lnTo>
                <a:lnTo>
                  <a:pt x="0" y="0"/>
                </a:lnTo>
                <a:close/>
              </a:path>
            </a:pathLst>
          </a:custGeom>
          <a:blipFill>
            <a:blip r:embed="rId2"/>
            <a:stretch>
              <a:fillRect t="-10314" b="-128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49</a:t>
            </a:r>
          </a:p>
        </p:txBody>
      </p:sp>
      <p:sp>
        <p:nvSpPr>
          <p:cNvPr id="4" name="TextBox 4"/>
          <p:cNvSpPr txBox="1"/>
          <p:nvPr/>
        </p:nvSpPr>
        <p:spPr>
          <a:xfrm>
            <a:off x="6190020" y="455650"/>
            <a:ext cx="4711695"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XGBoost Algorithm</a:t>
            </a:r>
          </a:p>
        </p:txBody>
      </p:sp>
      <p:sp>
        <p:nvSpPr>
          <p:cNvPr id="5" name="TextBox 5"/>
          <p:cNvSpPr txBox="1"/>
          <p:nvPr/>
        </p:nvSpPr>
        <p:spPr>
          <a:xfrm>
            <a:off x="1028700" y="1215924"/>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Model Performance</a:t>
            </a:r>
          </a:p>
        </p:txBody>
      </p:sp>
      <p:sp>
        <p:nvSpPr>
          <p:cNvPr id="6" name="TextBox 6"/>
          <p:cNvSpPr txBox="1"/>
          <p:nvPr/>
        </p:nvSpPr>
        <p:spPr>
          <a:xfrm>
            <a:off x="6964827"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441</a:t>
            </a:r>
          </a:p>
        </p:txBody>
      </p:sp>
      <p:sp>
        <p:nvSpPr>
          <p:cNvPr id="7" name="TextBox 7"/>
          <p:cNvSpPr txBox="1"/>
          <p:nvPr/>
        </p:nvSpPr>
        <p:spPr>
          <a:xfrm>
            <a:off x="6964827"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3</a:t>
            </a:r>
          </a:p>
        </p:txBody>
      </p:sp>
      <p:sp>
        <p:nvSpPr>
          <p:cNvPr id="8" name="TextBox 8"/>
          <p:cNvSpPr txBox="1"/>
          <p:nvPr/>
        </p:nvSpPr>
        <p:spPr>
          <a:xfrm>
            <a:off x="5003486"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462</a:t>
            </a:r>
          </a:p>
        </p:txBody>
      </p:sp>
      <p:sp>
        <p:nvSpPr>
          <p:cNvPr id="9" name="TextBox 9"/>
          <p:cNvSpPr txBox="1"/>
          <p:nvPr/>
        </p:nvSpPr>
        <p:spPr>
          <a:xfrm>
            <a:off x="5003486"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423480" y="0"/>
            <a:ext cx="9900496" cy="9677735"/>
          </a:xfrm>
          <a:custGeom>
            <a:avLst/>
            <a:gdLst/>
            <a:ahLst/>
            <a:cxnLst/>
            <a:rect l="l" t="t" r="r" b="b"/>
            <a:pathLst>
              <a:path w="9900496" h="9677735">
                <a:moveTo>
                  <a:pt x="0" y="0"/>
                </a:moveTo>
                <a:lnTo>
                  <a:pt x="9900496" y="0"/>
                </a:lnTo>
                <a:lnTo>
                  <a:pt x="9900496" y="9677735"/>
                </a:lnTo>
                <a:lnTo>
                  <a:pt x="0" y="9677735"/>
                </a:lnTo>
                <a:lnTo>
                  <a:pt x="0" y="0"/>
                </a:lnTo>
                <a:close/>
              </a:path>
            </a:pathLst>
          </a:custGeom>
          <a:blipFill>
            <a:blip r:embed="rId3"/>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a:t>
            </a:r>
          </a:p>
        </p:txBody>
      </p:sp>
      <p:sp>
        <p:nvSpPr>
          <p:cNvPr id="4" name="TextBox 4"/>
          <p:cNvSpPr txBox="1"/>
          <p:nvPr/>
        </p:nvSpPr>
        <p:spPr>
          <a:xfrm>
            <a:off x="10428750" y="3491231"/>
            <a:ext cx="7478249" cy="1654299"/>
          </a:xfrm>
          <a:prstGeom prst="rect">
            <a:avLst/>
          </a:prstGeom>
        </p:spPr>
        <p:txBody>
          <a:bodyPr wrap="square" lIns="0" tIns="0" rIns="0" bIns="0" rtlCol="0" anchor="t">
            <a:spAutoFit/>
          </a:bodyPr>
          <a:lstStyle/>
          <a:p>
            <a:pPr algn="ctr">
              <a:lnSpc>
                <a:spcPts val="12880"/>
              </a:lnSpc>
            </a:pPr>
            <a:r>
              <a:rPr lang="en-US" sz="9200" b="1" dirty="0" smtClean="0">
                <a:solidFill>
                  <a:srgbClr val="545454"/>
                </a:solidFill>
                <a:latin typeface="Arita Buri Bold Bold"/>
                <a:ea typeface="Arita Buri Bold Bold"/>
                <a:cs typeface="Arita Buri Bold Bold"/>
                <a:sym typeface="Arita Buri Bold Bold"/>
              </a:rPr>
              <a:t>CRISP-DM</a:t>
            </a:r>
            <a:endParaRPr lang="en-US" sz="9200" b="1" dirty="0">
              <a:solidFill>
                <a:srgbClr val="545454"/>
              </a:solidFill>
              <a:latin typeface="Arita Buri Bold Bold"/>
              <a:ea typeface="Arita Buri Bold Bold"/>
              <a:cs typeface="Arita Buri Bold Bold"/>
              <a:sym typeface="Arita Buri Bold 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718248" y="2985894"/>
            <a:ext cx="11511007" cy="5438868"/>
          </a:xfrm>
          <a:custGeom>
            <a:avLst/>
            <a:gdLst/>
            <a:ahLst/>
            <a:cxnLst/>
            <a:rect l="l" t="t" r="r" b="b"/>
            <a:pathLst>
              <a:path w="11511007" h="5438868">
                <a:moveTo>
                  <a:pt x="0" y="0"/>
                </a:moveTo>
                <a:lnTo>
                  <a:pt x="11511007" y="0"/>
                </a:lnTo>
                <a:lnTo>
                  <a:pt x="11511007" y="5438868"/>
                </a:lnTo>
                <a:lnTo>
                  <a:pt x="0" y="5438868"/>
                </a:lnTo>
                <a:lnTo>
                  <a:pt x="0" y="0"/>
                </a:lnTo>
                <a:close/>
              </a:path>
            </a:pathLst>
          </a:custGeom>
          <a:blipFill>
            <a:blip r:embed="rId2"/>
            <a:stretch>
              <a:fillRect t="-11377"/>
            </a:stretch>
          </a:blipFill>
          <a:ln cap="sq">
            <a:noFill/>
            <a:prstDash val="solid"/>
            <a:miter/>
          </a:ln>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50</a:t>
            </a:r>
          </a:p>
        </p:txBody>
      </p:sp>
      <p:sp>
        <p:nvSpPr>
          <p:cNvPr id="4" name="TextBox 4"/>
          <p:cNvSpPr txBox="1"/>
          <p:nvPr/>
        </p:nvSpPr>
        <p:spPr>
          <a:xfrm>
            <a:off x="6666738" y="360679"/>
            <a:ext cx="4954523"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AdaBoost Algorithm</a:t>
            </a:r>
          </a:p>
        </p:txBody>
      </p:sp>
      <p:sp>
        <p:nvSpPr>
          <p:cNvPr id="5" name="TextBox 5"/>
          <p:cNvSpPr txBox="1"/>
          <p:nvPr/>
        </p:nvSpPr>
        <p:spPr>
          <a:xfrm>
            <a:off x="2346792" y="1790421"/>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Classification Report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075734" y="1755775"/>
            <a:ext cx="13128668" cy="8531225"/>
          </a:xfrm>
          <a:custGeom>
            <a:avLst/>
            <a:gdLst/>
            <a:ahLst/>
            <a:cxnLst/>
            <a:rect l="l" t="t" r="r" b="b"/>
            <a:pathLst>
              <a:path w="13128668" h="8531225">
                <a:moveTo>
                  <a:pt x="0" y="0"/>
                </a:moveTo>
                <a:lnTo>
                  <a:pt x="13128668" y="0"/>
                </a:lnTo>
                <a:lnTo>
                  <a:pt x="13128668" y="8531225"/>
                </a:lnTo>
                <a:lnTo>
                  <a:pt x="0" y="8531225"/>
                </a:lnTo>
                <a:lnTo>
                  <a:pt x="0" y="0"/>
                </a:lnTo>
                <a:close/>
              </a:path>
            </a:pathLst>
          </a:custGeom>
          <a:blipFill>
            <a:blip r:embed="rId2"/>
            <a:stretch>
              <a:fillRect t="-7722"/>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51</a:t>
            </a:r>
          </a:p>
        </p:txBody>
      </p:sp>
      <p:sp>
        <p:nvSpPr>
          <p:cNvPr id="4" name="TextBox 4"/>
          <p:cNvSpPr txBox="1"/>
          <p:nvPr/>
        </p:nvSpPr>
        <p:spPr>
          <a:xfrm>
            <a:off x="6666738" y="360679"/>
            <a:ext cx="4954523"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AdaBoost Algorithm</a:t>
            </a:r>
          </a:p>
        </p:txBody>
      </p:sp>
      <p:sp>
        <p:nvSpPr>
          <p:cNvPr id="5" name="TextBox 5"/>
          <p:cNvSpPr txBox="1"/>
          <p:nvPr/>
        </p:nvSpPr>
        <p:spPr>
          <a:xfrm>
            <a:off x="1028700" y="1215924"/>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Model Performance</a:t>
            </a:r>
          </a:p>
        </p:txBody>
      </p:sp>
      <p:sp>
        <p:nvSpPr>
          <p:cNvPr id="6" name="TextBox 6"/>
          <p:cNvSpPr txBox="1"/>
          <p:nvPr/>
        </p:nvSpPr>
        <p:spPr>
          <a:xfrm>
            <a:off x="6194318"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436</a:t>
            </a:r>
          </a:p>
        </p:txBody>
      </p:sp>
      <p:sp>
        <p:nvSpPr>
          <p:cNvPr id="7" name="TextBox 7"/>
          <p:cNvSpPr txBox="1"/>
          <p:nvPr/>
        </p:nvSpPr>
        <p:spPr>
          <a:xfrm>
            <a:off x="6194318"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16</a:t>
            </a:r>
          </a:p>
        </p:txBody>
      </p:sp>
      <p:sp>
        <p:nvSpPr>
          <p:cNvPr id="8" name="TextBox 8"/>
          <p:cNvSpPr txBox="1"/>
          <p:nvPr/>
        </p:nvSpPr>
        <p:spPr>
          <a:xfrm>
            <a:off x="4232978" y="6885020"/>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Arita Buri Bold"/>
                <a:ea typeface="Arita Buri Bold"/>
                <a:cs typeface="Arita Buri Bold"/>
                <a:sym typeface="Arita Buri Bold"/>
              </a:rPr>
              <a:t>449</a:t>
            </a:r>
          </a:p>
        </p:txBody>
      </p:sp>
      <p:sp>
        <p:nvSpPr>
          <p:cNvPr id="9" name="TextBox 9"/>
          <p:cNvSpPr txBox="1"/>
          <p:nvPr/>
        </p:nvSpPr>
        <p:spPr>
          <a:xfrm>
            <a:off x="4232978" y="3840757"/>
            <a:ext cx="1961341" cy="599440"/>
          </a:xfrm>
          <a:prstGeom prst="rect">
            <a:avLst/>
          </a:prstGeom>
        </p:spPr>
        <p:txBody>
          <a:bodyPr lIns="0" tIns="0" rIns="0" bIns="0" rtlCol="0" anchor="t">
            <a:spAutoFit/>
          </a:bodyPr>
          <a:lstStyle/>
          <a:p>
            <a:pPr algn="ctr">
              <a:lnSpc>
                <a:spcPts val="4759"/>
              </a:lnSpc>
              <a:spcBef>
                <a:spcPct val="0"/>
              </a:spcBef>
            </a:pPr>
            <a:r>
              <a:rPr lang="en-US" sz="3399">
                <a:solidFill>
                  <a:srgbClr val="043262"/>
                </a:solidFill>
                <a:latin typeface="Arita Buri Bold"/>
                <a:ea typeface="Arita Buri Bold"/>
                <a:cs typeface="Arita Buri Bold"/>
                <a:sym typeface="Arita Buri Bold"/>
              </a:rPr>
              <a:t>11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197172" y="3072175"/>
            <a:ext cx="12553158" cy="5961657"/>
          </a:xfrm>
          <a:custGeom>
            <a:avLst/>
            <a:gdLst/>
            <a:ahLst/>
            <a:cxnLst/>
            <a:rect l="l" t="t" r="r" b="b"/>
            <a:pathLst>
              <a:path w="12553158" h="5961657">
                <a:moveTo>
                  <a:pt x="0" y="0"/>
                </a:moveTo>
                <a:lnTo>
                  <a:pt x="12553158" y="0"/>
                </a:lnTo>
                <a:lnTo>
                  <a:pt x="12553158" y="5961657"/>
                </a:lnTo>
                <a:lnTo>
                  <a:pt x="0" y="5961657"/>
                </a:lnTo>
                <a:lnTo>
                  <a:pt x="0" y="0"/>
                </a:lnTo>
                <a:close/>
              </a:path>
            </a:pathLst>
          </a:custGeom>
          <a:blipFill>
            <a:blip r:embed="rId2"/>
            <a:stretch>
              <a:fillRect t="-11257"/>
            </a:stretch>
          </a:blipFill>
          <a:ln cap="sq">
            <a:noFill/>
            <a:prstDash val="solid"/>
            <a:miter/>
          </a:ln>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52</a:t>
            </a:r>
          </a:p>
        </p:txBody>
      </p:sp>
      <p:sp>
        <p:nvSpPr>
          <p:cNvPr id="4" name="TextBox 4"/>
          <p:cNvSpPr txBox="1"/>
          <p:nvPr/>
        </p:nvSpPr>
        <p:spPr>
          <a:xfrm>
            <a:off x="6666738" y="360679"/>
            <a:ext cx="4954523"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Neural Network</a:t>
            </a:r>
          </a:p>
        </p:txBody>
      </p:sp>
      <p:sp>
        <p:nvSpPr>
          <p:cNvPr id="5" name="TextBox 5"/>
          <p:cNvSpPr txBox="1"/>
          <p:nvPr/>
        </p:nvSpPr>
        <p:spPr>
          <a:xfrm>
            <a:off x="2346792" y="1790421"/>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Classification Report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644821" y="1815365"/>
            <a:ext cx="13051105" cy="8318702"/>
          </a:xfrm>
          <a:custGeom>
            <a:avLst/>
            <a:gdLst/>
            <a:ahLst/>
            <a:cxnLst/>
            <a:rect l="l" t="t" r="r" b="b"/>
            <a:pathLst>
              <a:path w="13051105" h="8318702">
                <a:moveTo>
                  <a:pt x="0" y="0"/>
                </a:moveTo>
                <a:lnTo>
                  <a:pt x="13051104" y="0"/>
                </a:lnTo>
                <a:lnTo>
                  <a:pt x="13051104" y="8318701"/>
                </a:lnTo>
                <a:lnTo>
                  <a:pt x="0" y="8318701"/>
                </a:lnTo>
                <a:lnTo>
                  <a:pt x="0" y="0"/>
                </a:lnTo>
                <a:close/>
              </a:path>
            </a:pathLst>
          </a:custGeom>
          <a:blipFill>
            <a:blip r:embed="rId2"/>
            <a:stretch>
              <a:fillRect t="-9822"/>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53</a:t>
            </a:r>
          </a:p>
        </p:txBody>
      </p:sp>
      <p:sp>
        <p:nvSpPr>
          <p:cNvPr id="4" name="TextBox 4"/>
          <p:cNvSpPr txBox="1"/>
          <p:nvPr/>
        </p:nvSpPr>
        <p:spPr>
          <a:xfrm>
            <a:off x="6666738" y="360679"/>
            <a:ext cx="4954523"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Neural Network</a:t>
            </a:r>
          </a:p>
        </p:txBody>
      </p:sp>
      <p:sp>
        <p:nvSpPr>
          <p:cNvPr id="5" name="TextBox 5"/>
          <p:cNvSpPr txBox="1"/>
          <p:nvPr/>
        </p:nvSpPr>
        <p:spPr>
          <a:xfrm>
            <a:off x="1028700" y="1215924"/>
            <a:ext cx="7126959" cy="599440"/>
          </a:xfrm>
          <a:prstGeom prst="rect">
            <a:avLst/>
          </a:prstGeom>
        </p:spPr>
        <p:txBody>
          <a:bodyPr lIns="0" tIns="0" rIns="0" bIns="0" rtlCol="0" anchor="t">
            <a:spAutoFit/>
          </a:bodyPr>
          <a:lstStyle/>
          <a:p>
            <a:pPr algn="ctr">
              <a:lnSpc>
                <a:spcPts val="4759"/>
              </a:lnSpc>
              <a:spcBef>
                <a:spcPct val="0"/>
              </a:spcBef>
            </a:pPr>
            <a:r>
              <a:rPr lang="en-US" sz="3399">
                <a:solidFill>
                  <a:srgbClr val="001B43"/>
                </a:solidFill>
                <a:latin typeface="Arita Buri Bold"/>
                <a:ea typeface="Arita Buri Bold"/>
                <a:cs typeface="Arita Buri Bold"/>
                <a:sym typeface="Arita Buri Bold"/>
              </a:rPr>
              <a:t>Model Performance</a:t>
            </a:r>
          </a:p>
        </p:txBody>
      </p:sp>
      <p:sp>
        <p:nvSpPr>
          <p:cNvPr id="6" name="TextBox 6"/>
          <p:cNvSpPr txBox="1"/>
          <p:nvPr/>
        </p:nvSpPr>
        <p:spPr>
          <a:xfrm>
            <a:off x="4593502" y="3891010"/>
            <a:ext cx="2028705" cy="626609"/>
          </a:xfrm>
          <a:prstGeom prst="rect">
            <a:avLst/>
          </a:prstGeom>
        </p:spPr>
        <p:txBody>
          <a:bodyPr lIns="0" tIns="0" rIns="0" bIns="0" rtlCol="0" anchor="t">
            <a:spAutoFit/>
          </a:bodyPr>
          <a:lstStyle/>
          <a:p>
            <a:pPr algn="ctr">
              <a:lnSpc>
                <a:spcPts val="4923"/>
              </a:lnSpc>
              <a:spcBef>
                <a:spcPct val="0"/>
              </a:spcBef>
            </a:pPr>
            <a:r>
              <a:rPr lang="en-US" sz="3516">
                <a:solidFill>
                  <a:srgbClr val="09427D"/>
                </a:solidFill>
                <a:latin typeface="Arita Buri Bold"/>
                <a:ea typeface="Arita Buri Bold"/>
                <a:cs typeface="Arita Buri Bold"/>
                <a:sym typeface="Arita Buri Bold"/>
              </a:rPr>
              <a:t>458</a:t>
            </a:r>
          </a:p>
        </p:txBody>
      </p:sp>
      <p:sp>
        <p:nvSpPr>
          <p:cNvPr id="7" name="TextBox 7"/>
          <p:cNvSpPr txBox="1"/>
          <p:nvPr/>
        </p:nvSpPr>
        <p:spPr>
          <a:xfrm>
            <a:off x="4593502" y="6875553"/>
            <a:ext cx="1562356" cy="626609"/>
          </a:xfrm>
          <a:prstGeom prst="rect">
            <a:avLst/>
          </a:prstGeom>
        </p:spPr>
        <p:txBody>
          <a:bodyPr lIns="0" tIns="0" rIns="0" bIns="0" rtlCol="0" anchor="t">
            <a:spAutoFit/>
          </a:bodyPr>
          <a:lstStyle/>
          <a:p>
            <a:pPr algn="ctr">
              <a:lnSpc>
                <a:spcPts val="4923"/>
              </a:lnSpc>
              <a:spcBef>
                <a:spcPct val="0"/>
              </a:spcBef>
            </a:pPr>
            <a:r>
              <a:rPr lang="en-US" sz="3516">
                <a:solidFill>
                  <a:srgbClr val="FFFFFF"/>
                </a:solidFill>
                <a:latin typeface="Arita Buri Bold"/>
                <a:ea typeface="Arita Buri Bold"/>
                <a:cs typeface="Arita Buri Bold"/>
                <a:sym typeface="Arita Buri Bold"/>
              </a:rPr>
              <a:t>8</a:t>
            </a:r>
          </a:p>
        </p:txBody>
      </p:sp>
      <p:sp>
        <p:nvSpPr>
          <p:cNvPr id="8" name="TextBox 8"/>
          <p:cNvSpPr txBox="1"/>
          <p:nvPr/>
        </p:nvSpPr>
        <p:spPr>
          <a:xfrm>
            <a:off x="6622206" y="6875553"/>
            <a:ext cx="2028705" cy="626609"/>
          </a:xfrm>
          <a:prstGeom prst="rect">
            <a:avLst/>
          </a:prstGeom>
        </p:spPr>
        <p:txBody>
          <a:bodyPr lIns="0" tIns="0" rIns="0" bIns="0" rtlCol="0" anchor="t">
            <a:spAutoFit/>
          </a:bodyPr>
          <a:lstStyle/>
          <a:p>
            <a:pPr algn="ctr">
              <a:lnSpc>
                <a:spcPts val="4923"/>
              </a:lnSpc>
              <a:spcBef>
                <a:spcPct val="0"/>
              </a:spcBef>
            </a:pPr>
            <a:r>
              <a:rPr lang="en-US" sz="3516">
                <a:solidFill>
                  <a:srgbClr val="09427D"/>
                </a:solidFill>
                <a:latin typeface="Arita Buri Bold"/>
                <a:ea typeface="Arita Buri Bold"/>
                <a:cs typeface="Arita Buri Bold"/>
                <a:sym typeface="Arita Buri Bold"/>
              </a:rPr>
              <a:t>439</a:t>
            </a:r>
          </a:p>
        </p:txBody>
      </p:sp>
      <p:sp>
        <p:nvSpPr>
          <p:cNvPr id="9" name="TextBox 9"/>
          <p:cNvSpPr txBox="1"/>
          <p:nvPr/>
        </p:nvSpPr>
        <p:spPr>
          <a:xfrm>
            <a:off x="6622206" y="3891010"/>
            <a:ext cx="2028705" cy="626609"/>
          </a:xfrm>
          <a:prstGeom prst="rect">
            <a:avLst/>
          </a:prstGeom>
        </p:spPr>
        <p:txBody>
          <a:bodyPr lIns="0" tIns="0" rIns="0" bIns="0" rtlCol="0" anchor="t">
            <a:spAutoFit/>
          </a:bodyPr>
          <a:lstStyle/>
          <a:p>
            <a:pPr algn="ctr">
              <a:lnSpc>
                <a:spcPts val="4923"/>
              </a:lnSpc>
              <a:spcBef>
                <a:spcPct val="0"/>
              </a:spcBef>
            </a:pPr>
            <a:r>
              <a:rPr lang="en-US" sz="3516" dirty="0">
                <a:solidFill>
                  <a:srgbClr val="FFFFFF"/>
                </a:solidFill>
                <a:latin typeface="Arita Buri Bold"/>
                <a:ea typeface="Arita Buri Bold"/>
                <a:cs typeface="Arita Buri Bold"/>
                <a:sym typeface="Arita Buri Bold"/>
              </a:rPr>
              <a:t>7</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284567" y="1566830"/>
            <a:ext cx="14250030" cy="3384382"/>
          </a:xfrm>
          <a:custGeom>
            <a:avLst/>
            <a:gdLst/>
            <a:ahLst/>
            <a:cxnLst/>
            <a:rect l="l" t="t" r="r" b="b"/>
            <a:pathLst>
              <a:path w="14250030" h="3384382">
                <a:moveTo>
                  <a:pt x="0" y="0"/>
                </a:moveTo>
                <a:lnTo>
                  <a:pt x="14250030" y="0"/>
                </a:lnTo>
                <a:lnTo>
                  <a:pt x="14250030" y="3384382"/>
                </a:lnTo>
                <a:lnTo>
                  <a:pt x="0" y="3384382"/>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54</a:t>
            </a:r>
          </a:p>
        </p:txBody>
      </p:sp>
      <p:sp>
        <p:nvSpPr>
          <p:cNvPr id="4" name="TextBox 4"/>
          <p:cNvSpPr txBox="1"/>
          <p:nvPr/>
        </p:nvSpPr>
        <p:spPr>
          <a:xfrm>
            <a:off x="2284567" y="594147"/>
            <a:ext cx="13718866" cy="1374876"/>
          </a:xfrm>
          <a:prstGeom prst="rect">
            <a:avLst/>
          </a:prstGeom>
        </p:spPr>
        <p:txBody>
          <a:bodyPr lIns="0" tIns="0" rIns="0" bIns="0" rtlCol="0" anchor="t">
            <a:spAutoFit/>
          </a:bodyPr>
          <a:lstStyle/>
          <a:p>
            <a:pPr algn="ctr">
              <a:lnSpc>
                <a:spcPts val="5233"/>
              </a:lnSpc>
            </a:pPr>
            <a:r>
              <a:rPr lang="en-US" sz="4757">
                <a:solidFill>
                  <a:srgbClr val="09427D"/>
                </a:solidFill>
                <a:latin typeface="Arita Buri Bold"/>
                <a:ea typeface="Arita Buri Bold"/>
                <a:cs typeface="Arita Buri Bold"/>
                <a:sym typeface="Arita Buri Bold"/>
              </a:rPr>
              <a:t>Model Comparison</a:t>
            </a:r>
          </a:p>
          <a:p>
            <a:pPr marL="0" lvl="0" indent="0" algn="ctr">
              <a:lnSpc>
                <a:spcPts val="5233"/>
              </a:lnSpc>
            </a:pPr>
            <a:endParaRPr lang="en-US" sz="4757">
              <a:solidFill>
                <a:srgbClr val="09427D"/>
              </a:solidFill>
              <a:latin typeface="Arita Buri Bold"/>
              <a:ea typeface="Arita Buri Bold"/>
              <a:cs typeface="Arita Buri Bold"/>
              <a:sym typeface="Arita Buri Bold"/>
            </a:endParaRPr>
          </a:p>
        </p:txBody>
      </p:sp>
      <p:sp>
        <p:nvSpPr>
          <p:cNvPr id="5" name="TextBox 5"/>
          <p:cNvSpPr txBox="1"/>
          <p:nvPr/>
        </p:nvSpPr>
        <p:spPr>
          <a:xfrm>
            <a:off x="3039139" y="6034404"/>
            <a:ext cx="12817701" cy="2844234"/>
          </a:xfrm>
          <a:prstGeom prst="rect">
            <a:avLst/>
          </a:prstGeom>
        </p:spPr>
        <p:txBody>
          <a:bodyPr lIns="0" tIns="0" rIns="0" bIns="0" rtlCol="0" anchor="t">
            <a:spAutoFit/>
          </a:bodyPr>
          <a:lstStyle/>
          <a:p>
            <a:pPr marL="485532" lvl="1" indent="-242766" algn="l">
              <a:lnSpc>
                <a:spcPts val="3778"/>
              </a:lnSpc>
              <a:buFont typeface="Arial"/>
              <a:buChar char="•"/>
            </a:pPr>
            <a:r>
              <a:rPr lang="en-US" sz="2248" b="1">
                <a:solidFill>
                  <a:srgbClr val="A50B10"/>
                </a:solidFill>
                <a:latin typeface="Arita Buri Bold"/>
                <a:ea typeface="Arita Buri Bold"/>
                <a:cs typeface="Arita Buri Bold"/>
                <a:sym typeface="Arita Buri Bold"/>
              </a:rPr>
              <a:t>Top Models</a:t>
            </a:r>
            <a:r>
              <a:rPr lang="en-US" sz="2248">
                <a:solidFill>
                  <a:srgbClr val="A50B10"/>
                </a:solidFill>
                <a:latin typeface="Arita Buri Light"/>
                <a:ea typeface="Arita Buri Light"/>
                <a:cs typeface="Arita Buri Light"/>
                <a:sym typeface="Arita Buri Light"/>
              </a:rPr>
              <a:t>:</a:t>
            </a:r>
            <a:r>
              <a:rPr lang="en-US" sz="2248">
                <a:solidFill>
                  <a:srgbClr val="000000"/>
                </a:solidFill>
                <a:latin typeface="Arita Buri Light"/>
                <a:ea typeface="Arita Buri Light"/>
                <a:cs typeface="Arita Buri Light"/>
                <a:sym typeface="Arita Buri Light"/>
              </a:rPr>
              <a:t> Gradient Boosting (99.01%) and XGBoost (98.79%) lead in accuracy.</a:t>
            </a:r>
          </a:p>
          <a:p>
            <a:pPr marL="485532" lvl="1" indent="-242766" algn="l">
              <a:lnSpc>
                <a:spcPts val="3778"/>
              </a:lnSpc>
              <a:buFont typeface="Arial"/>
              <a:buChar char="•"/>
            </a:pPr>
            <a:r>
              <a:rPr lang="en-US" sz="2248" b="1">
                <a:solidFill>
                  <a:srgbClr val="A50B10"/>
                </a:solidFill>
                <a:latin typeface="Arita Buri Bold"/>
                <a:ea typeface="Arita Buri Bold"/>
                <a:cs typeface="Arita Buri Bold"/>
                <a:sym typeface="Arita Buri Bold"/>
              </a:rPr>
              <a:t>Best AUC: </a:t>
            </a:r>
            <a:r>
              <a:rPr lang="en-US" sz="2248">
                <a:solidFill>
                  <a:srgbClr val="000000"/>
                </a:solidFill>
                <a:latin typeface="Arita Buri Light"/>
                <a:ea typeface="Arita Buri Light"/>
                <a:cs typeface="Arita Buri Light"/>
                <a:sym typeface="Arita Buri Light"/>
              </a:rPr>
              <a:t>Gradient Boosting, XGBoost, and SVC achieve a perfect AUC of 1.00.</a:t>
            </a:r>
          </a:p>
          <a:p>
            <a:pPr marL="485532" lvl="1" indent="-242766" algn="l">
              <a:lnSpc>
                <a:spcPts val="3778"/>
              </a:lnSpc>
              <a:buFont typeface="Arial"/>
              <a:buChar char="•"/>
            </a:pPr>
            <a:r>
              <a:rPr lang="en-US" sz="2248" b="1">
                <a:solidFill>
                  <a:srgbClr val="A50B10"/>
                </a:solidFill>
                <a:latin typeface="Arita Buri Bold"/>
                <a:ea typeface="Arita Buri Bold"/>
                <a:cs typeface="Arita Buri Bold"/>
                <a:sym typeface="Arita Buri Bold"/>
              </a:rPr>
              <a:t>Balanced Models:</a:t>
            </a:r>
            <a:r>
              <a:rPr lang="en-US" sz="2248">
                <a:solidFill>
                  <a:srgbClr val="000000"/>
                </a:solidFill>
                <a:latin typeface="Arita Buri Light"/>
                <a:ea typeface="Arita Buri Light"/>
                <a:cs typeface="Arita Buri Light"/>
                <a:sym typeface="Arita Buri Light"/>
              </a:rPr>
              <a:t> Gradient Boosting and XGBoost perform well across all metrics.</a:t>
            </a:r>
          </a:p>
          <a:p>
            <a:pPr marL="485532" lvl="1" indent="-242766" algn="l">
              <a:lnSpc>
                <a:spcPts val="3778"/>
              </a:lnSpc>
              <a:buFont typeface="Arial"/>
              <a:buChar char="•"/>
            </a:pPr>
            <a:r>
              <a:rPr lang="en-US" sz="2248" b="1">
                <a:solidFill>
                  <a:srgbClr val="A50B10"/>
                </a:solidFill>
                <a:latin typeface="Arita Buri Bold"/>
                <a:ea typeface="Arita Buri Bold"/>
                <a:cs typeface="Arita Buri Bold"/>
                <a:sym typeface="Arita Buri Bold"/>
              </a:rPr>
              <a:t>Neural Network:</a:t>
            </a:r>
            <a:r>
              <a:rPr lang="en-US" sz="2248" b="1">
                <a:solidFill>
                  <a:srgbClr val="000000"/>
                </a:solidFill>
                <a:latin typeface="Arita Buri Bold"/>
                <a:ea typeface="Arita Buri Bold"/>
                <a:cs typeface="Arita Buri Bold"/>
                <a:sym typeface="Arita Buri Bold"/>
              </a:rPr>
              <a:t> </a:t>
            </a:r>
            <a:r>
              <a:rPr lang="en-US" sz="2248">
                <a:solidFill>
                  <a:srgbClr val="000000"/>
                </a:solidFill>
                <a:latin typeface="Arita Buri Light"/>
                <a:ea typeface="Arita Buri Light"/>
                <a:cs typeface="Arita Buri Light"/>
                <a:sym typeface="Arita Buri Light"/>
              </a:rPr>
              <a:t>Good accuracy (93.25%) but weak recall for churners (63%).</a:t>
            </a:r>
          </a:p>
          <a:p>
            <a:pPr marL="485532" lvl="1" indent="-242766" algn="l">
              <a:lnSpc>
                <a:spcPts val="3778"/>
              </a:lnSpc>
              <a:buFont typeface="Arial"/>
              <a:buChar char="•"/>
            </a:pPr>
            <a:r>
              <a:rPr lang="en-US" sz="2248" b="1">
                <a:solidFill>
                  <a:srgbClr val="A50B10"/>
                </a:solidFill>
                <a:latin typeface="Arita Buri Bold"/>
                <a:ea typeface="Arita Buri Bold"/>
                <a:cs typeface="Arita Buri Bold"/>
                <a:sym typeface="Arita Buri Bold"/>
              </a:rPr>
              <a:t>Logistic Regression:</a:t>
            </a:r>
            <a:r>
              <a:rPr lang="en-US" sz="2248">
                <a:solidFill>
                  <a:srgbClr val="000000"/>
                </a:solidFill>
                <a:latin typeface="Arita Buri Light"/>
                <a:ea typeface="Arita Buri Light"/>
                <a:cs typeface="Arita Buri Light"/>
                <a:sym typeface="Arita Buri Light"/>
              </a:rPr>
              <a:t> Decent accuracy (84.21%) but lacks precision and recall.</a:t>
            </a:r>
          </a:p>
          <a:p>
            <a:pPr algn="l">
              <a:lnSpc>
                <a:spcPts val="3778"/>
              </a:lnSpc>
            </a:pPr>
            <a:endParaRPr lang="en-US" sz="2248">
              <a:solidFill>
                <a:srgbClr val="000000"/>
              </a:solidFill>
              <a:latin typeface="Arita Buri Light"/>
              <a:ea typeface="Arita Buri Light"/>
              <a:cs typeface="Arita Buri Light"/>
              <a:sym typeface="Arita Buri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rot="9173476">
            <a:off x="921412"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a:extLst>
              <a:ext uri="{C183D7F6-B498-43B3-948B-1728B52AA6E4}">
                <adec:decorative xmlns:adec="http://schemas.microsoft.com/office/drawing/2017/decorative" xmlns="" val="1"/>
              </a:ext>
            </a:extLst>
          </p:cNvPr>
          <p:cNvSpPr/>
          <p:nvPr/>
        </p:nvSpPr>
        <p:spPr>
          <a:xfrm rot="5400000">
            <a:off x="976495"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997500" y="4426999"/>
            <a:ext cx="5991563" cy="1195472"/>
          </a:xfrm>
          <a:prstGeom prst="rect">
            <a:avLst/>
          </a:prstGeom>
        </p:spPr>
        <p:txBody>
          <a:bodyPr lIns="0" tIns="0" rIns="0" bIns="0" rtlCol="0" anchor="t">
            <a:spAutoFit/>
          </a:bodyPr>
          <a:lstStyle/>
          <a:p>
            <a:pPr marL="0" lvl="0" indent="0" algn="ctr">
              <a:lnSpc>
                <a:spcPts val="8799"/>
              </a:lnSpc>
            </a:pPr>
            <a:r>
              <a:rPr lang="en-US" sz="7999">
                <a:solidFill>
                  <a:srgbClr val="FFFFFF"/>
                </a:solidFill>
                <a:latin typeface="Arita Buri Bold"/>
                <a:ea typeface="Arita Buri Bold"/>
                <a:cs typeface="Arita Buri Bold"/>
                <a:sym typeface="Arita Buri Bold"/>
              </a:rPr>
              <a:t>DSO 2</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55</a:t>
            </a:r>
          </a:p>
        </p:txBody>
      </p:sp>
      <p:sp>
        <p:nvSpPr>
          <p:cNvPr id="6" name="TextBox 6"/>
          <p:cNvSpPr txBox="1"/>
          <p:nvPr/>
        </p:nvSpPr>
        <p:spPr>
          <a:xfrm>
            <a:off x="7803390" y="3670546"/>
            <a:ext cx="9921916" cy="2689326"/>
          </a:xfrm>
          <a:prstGeom prst="rect">
            <a:avLst/>
          </a:prstGeom>
        </p:spPr>
        <p:txBody>
          <a:bodyPr lIns="0" tIns="0" rIns="0" bIns="0" rtlCol="0" anchor="t">
            <a:spAutoFit/>
          </a:bodyPr>
          <a:lstStyle/>
          <a:p>
            <a:pPr marL="0" lvl="0" indent="0" algn="ctr">
              <a:lnSpc>
                <a:spcPts val="5233"/>
              </a:lnSpc>
            </a:pPr>
            <a:r>
              <a:rPr lang="en-US" sz="4757">
                <a:solidFill>
                  <a:srgbClr val="09427D"/>
                </a:solidFill>
                <a:latin typeface="Arita Buri Bold"/>
                <a:ea typeface="Arita Buri Bold"/>
                <a:cs typeface="Arita Buri Bold"/>
                <a:sym typeface="Arita Buri Bold"/>
              </a:rPr>
              <a:t>Build and optimize machine learning algorithms to forecast churn and cluster Costumers to interpret their behavior pattern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140345" y="3850658"/>
            <a:ext cx="7035084" cy="4416849"/>
          </a:xfrm>
          <a:custGeom>
            <a:avLst/>
            <a:gdLst/>
            <a:ahLst/>
            <a:cxnLst/>
            <a:rect l="l" t="t" r="r" b="b"/>
            <a:pathLst>
              <a:path w="7035084" h="4416849">
                <a:moveTo>
                  <a:pt x="0" y="0"/>
                </a:moveTo>
                <a:lnTo>
                  <a:pt x="7035084" y="0"/>
                </a:lnTo>
                <a:lnTo>
                  <a:pt x="7035084" y="4416849"/>
                </a:lnTo>
                <a:lnTo>
                  <a:pt x="0" y="4416849"/>
                </a:lnTo>
                <a:lnTo>
                  <a:pt x="0" y="0"/>
                </a:lnTo>
                <a:close/>
              </a:path>
            </a:pathLst>
          </a:custGeom>
          <a:blipFill>
            <a:blip r:embed="rId2"/>
            <a:stretch>
              <a:fillRect/>
            </a:stretch>
          </a:blipFill>
          <a:ln cap="sq">
            <a:noFill/>
            <a:prstDash val="solid"/>
            <a:miter/>
          </a:ln>
        </p:spPr>
      </p:sp>
      <p:sp>
        <p:nvSpPr>
          <p:cNvPr id="3" name="Freeform 3"/>
          <p:cNvSpPr/>
          <p:nvPr/>
        </p:nvSpPr>
        <p:spPr>
          <a:xfrm>
            <a:off x="9918419" y="3793508"/>
            <a:ext cx="6679652" cy="4308375"/>
          </a:xfrm>
          <a:custGeom>
            <a:avLst/>
            <a:gdLst/>
            <a:ahLst/>
            <a:cxnLst/>
            <a:rect l="l" t="t" r="r" b="b"/>
            <a:pathLst>
              <a:path w="6679652" h="4308375">
                <a:moveTo>
                  <a:pt x="0" y="0"/>
                </a:moveTo>
                <a:lnTo>
                  <a:pt x="6679652" y="0"/>
                </a:lnTo>
                <a:lnTo>
                  <a:pt x="6679652" y="4308376"/>
                </a:lnTo>
                <a:lnTo>
                  <a:pt x="0" y="4308376"/>
                </a:lnTo>
                <a:lnTo>
                  <a:pt x="0" y="0"/>
                </a:lnTo>
                <a:close/>
              </a:path>
            </a:pathLst>
          </a:custGeom>
          <a:blipFill>
            <a:blip r:embed="rId3"/>
            <a:stretch>
              <a:fillRect/>
            </a:stretch>
          </a:blipFill>
          <a:ln cap="sq">
            <a:noFill/>
            <a:prstDash val="solid"/>
            <a:miter/>
          </a:ln>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56</a:t>
            </a:r>
          </a:p>
        </p:txBody>
      </p:sp>
      <p:sp>
        <p:nvSpPr>
          <p:cNvPr id="5" name="TextBox 5"/>
          <p:cNvSpPr txBox="1"/>
          <p:nvPr/>
        </p:nvSpPr>
        <p:spPr>
          <a:xfrm>
            <a:off x="4657887" y="162623"/>
            <a:ext cx="8972227"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Decision Tree Classifier Algorithm</a:t>
            </a:r>
          </a:p>
        </p:txBody>
      </p:sp>
      <p:sp>
        <p:nvSpPr>
          <p:cNvPr id="6" name="TextBox 6"/>
          <p:cNvSpPr txBox="1"/>
          <p:nvPr/>
        </p:nvSpPr>
        <p:spPr>
          <a:xfrm>
            <a:off x="8788582" y="3009058"/>
            <a:ext cx="8972227" cy="533400"/>
          </a:xfrm>
          <a:prstGeom prst="rect">
            <a:avLst/>
          </a:prstGeom>
        </p:spPr>
        <p:txBody>
          <a:bodyPr lIns="0" tIns="0" rIns="0" bIns="0" rtlCol="0" anchor="t">
            <a:spAutoFit/>
          </a:bodyPr>
          <a:lstStyle/>
          <a:p>
            <a:pPr algn="ctr">
              <a:lnSpc>
                <a:spcPts val="4199"/>
              </a:lnSpc>
              <a:spcBef>
                <a:spcPct val="0"/>
              </a:spcBef>
            </a:pPr>
            <a:r>
              <a:rPr lang="en-US" sz="2999">
                <a:solidFill>
                  <a:srgbClr val="A50B10"/>
                </a:solidFill>
                <a:latin typeface="Arita Buri Bold"/>
                <a:ea typeface="Arita Buri Bold"/>
                <a:cs typeface="Arita Buri Bold"/>
                <a:sym typeface="Arita Buri Bold"/>
              </a:rPr>
              <a:t>After SMOTE &amp; ENN</a:t>
            </a:r>
          </a:p>
        </p:txBody>
      </p:sp>
      <p:sp>
        <p:nvSpPr>
          <p:cNvPr id="7" name="TextBox 7"/>
          <p:cNvSpPr txBox="1"/>
          <p:nvPr/>
        </p:nvSpPr>
        <p:spPr>
          <a:xfrm>
            <a:off x="0" y="1967023"/>
            <a:ext cx="7126959" cy="509905"/>
          </a:xfrm>
          <a:prstGeom prst="rect">
            <a:avLst/>
          </a:prstGeom>
        </p:spPr>
        <p:txBody>
          <a:bodyPr lIns="0" tIns="0" rIns="0" bIns="0" rtlCol="0" anchor="t">
            <a:spAutoFit/>
          </a:bodyPr>
          <a:lstStyle/>
          <a:p>
            <a:pPr algn="ctr">
              <a:lnSpc>
                <a:spcPts val="3919"/>
              </a:lnSpc>
              <a:spcBef>
                <a:spcPct val="0"/>
              </a:spcBef>
            </a:pPr>
            <a:r>
              <a:rPr lang="en-US" sz="2799">
                <a:solidFill>
                  <a:srgbClr val="001B43"/>
                </a:solidFill>
                <a:latin typeface="Arita Buri Bold"/>
                <a:ea typeface="Arita Buri Bold"/>
                <a:cs typeface="Arita Buri Bold"/>
                <a:sym typeface="Arita Buri Bold"/>
              </a:rPr>
              <a:t>Classification Report</a:t>
            </a:r>
          </a:p>
        </p:txBody>
      </p:sp>
      <p:sp>
        <p:nvSpPr>
          <p:cNvPr id="8" name="TextBox 8"/>
          <p:cNvSpPr txBox="1"/>
          <p:nvPr/>
        </p:nvSpPr>
        <p:spPr>
          <a:xfrm>
            <a:off x="403268" y="3009058"/>
            <a:ext cx="8972227" cy="533400"/>
          </a:xfrm>
          <a:prstGeom prst="rect">
            <a:avLst/>
          </a:prstGeom>
        </p:spPr>
        <p:txBody>
          <a:bodyPr lIns="0" tIns="0" rIns="0" bIns="0" rtlCol="0" anchor="t">
            <a:spAutoFit/>
          </a:bodyPr>
          <a:lstStyle/>
          <a:p>
            <a:pPr algn="ctr">
              <a:lnSpc>
                <a:spcPts val="4199"/>
              </a:lnSpc>
              <a:spcBef>
                <a:spcPct val="0"/>
              </a:spcBef>
            </a:pPr>
            <a:r>
              <a:rPr lang="en-US" sz="2999">
                <a:solidFill>
                  <a:srgbClr val="A50B10"/>
                </a:solidFill>
                <a:latin typeface="Arita Buri Bold"/>
                <a:ea typeface="Arita Buri Bold"/>
                <a:cs typeface="Arita Buri Bold"/>
                <a:sym typeface="Arita Buri Bold"/>
              </a:rPr>
              <a:t>Before SMOTE &amp; ENN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412393" y="4161583"/>
            <a:ext cx="6855564" cy="4276408"/>
          </a:xfrm>
          <a:custGeom>
            <a:avLst/>
            <a:gdLst/>
            <a:ahLst/>
            <a:cxnLst/>
            <a:rect l="l" t="t" r="r" b="b"/>
            <a:pathLst>
              <a:path w="6855564" h="4276408">
                <a:moveTo>
                  <a:pt x="0" y="0"/>
                </a:moveTo>
                <a:lnTo>
                  <a:pt x="6855564" y="0"/>
                </a:lnTo>
                <a:lnTo>
                  <a:pt x="6855564" y="4276408"/>
                </a:lnTo>
                <a:lnTo>
                  <a:pt x="0" y="4276408"/>
                </a:lnTo>
                <a:lnTo>
                  <a:pt x="0" y="0"/>
                </a:lnTo>
                <a:close/>
              </a:path>
            </a:pathLst>
          </a:custGeom>
          <a:blipFill>
            <a:blip r:embed="rId2"/>
            <a:stretch>
              <a:fillRect/>
            </a:stretch>
          </a:blipFill>
          <a:ln cap="sq">
            <a:noFill/>
            <a:prstDash val="solid"/>
            <a:miter/>
          </a:ln>
        </p:spPr>
      </p:sp>
      <p:sp>
        <p:nvSpPr>
          <p:cNvPr id="3" name="Freeform 3"/>
          <p:cNvSpPr/>
          <p:nvPr/>
        </p:nvSpPr>
        <p:spPr>
          <a:xfrm>
            <a:off x="1470351" y="4338474"/>
            <a:ext cx="6838061" cy="4099517"/>
          </a:xfrm>
          <a:custGeom>
            <a:avLst/>
            <a:gdLst/>
            <a:ahLst/>
            <a:cxnLst/>
            <a:rect l="l" t="t" r="r" b="b"/>
            <a:pathLst>
              <a:path w="6838061" h="4099517">
                <a:moveTo>
                  <a:pt x="0" y="0"/>
                </a:moveTo>
                <a:lnTo>
                  <a:pt x="6838061" y="0"/>
                </a:lnTo>
                <a:lnTo>
                  <a:pt x="6838061" y="4099517"/>
                </a:lnTo>
                <a:lnTo>
                  <a:pt x="0" y="4099517"/>
                </a:lnTo>
                <a:lnTo>
                  <a:pt x="0" y="0"/>
                </a:lnTo>
                <a:close/>
              </a:path>
            </a:pathLst>
          </a:custGeom>
          <a:blipFill>
            <a:blip r:embed="rId3"/>
            <a:stretch>
              <a:fillRect/>
            </a:stretch>
          </a:blipFill>
          <a:ln cap="sq">
            <a:noFill/>
            <a:prstDash val="solid"/>
            <a:miter/>
          </a:ln>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57</a:t>
            </a:r>
          </a:p>
        </p:txBody>
      </p:sp>
      <p:sp>
        <p:nvSpPr>
          <p:cNvPr id="5" name="TextBox 5"/>
          <p:cNvSpPr txBox="1"/>
          <p:nvPr/>
        </p:nvSpPr>
        <p:spPr>
          <a:xfrm>
            <a:off x="5686373" y="313690"/>
            <a:ext cx="6915254" cy="1325246"/>
          </a:xfrm>
          <a:prstGeom prst="rect">
            <a:avLst/>
          </a:prstGeom>
        </p:spPr>
        <p:txBody>
          <a:bodyPr lIns="0" tIns="0" rIns="0" bIns="0" rtlCol="0" anchor="t">
            <a:spAutoFit/>
          </a:bodyPr>
          <a:lstStyle/>
          <a:p>
            <a:pPr algn="ctr">
              <a:lnSpc>
                <a:spcPts val="5179"/>
              </a:lnSpc>
            </a:pPr>
            <a:r>
              <a:rPr lang="en-US" sz="3699">
                <a:solidFill>
                  <a:srgbClr val="A50B10"/>
                </a:solidFill>
                <a:latin typeface="Arita Buri Bold"/>
                <a:ea typeface="Arita Buri Bold"/>
                <a:cs typeface="Arita Buri Bold"/>
                <a:sym typeface="Arita Buri Bold"/>
              </a:rPr>
              <a:t>Random Forest Algorithm</a:t>
            </a:r>
          </a:p>
          <a:p>
            <a:pPr algn="ctr">
              <a:lnSpc>
                <a:spcPts val="5179"/>
              </a:lnSpc>
              <a:spcBef>
                <a:spcPct val="0"/>
              </a:spcBef>
            </a:pPr>
            <a:r>
              <a:rPr lang="en-US" sz="3699">
                <a:solidFill>
                  <a:srgbClr val="A50B10"/>
                </a:solidFill>
                <a:latin typeface="Arita Buri Bold"/>
                <a:ea typeface="Arita Buri Bold"/>
                <a:cs typeface="Arita Buri Bold"/>
                <a:sym typeface="Arita Buri Bold"/>
              </a:rPr>
              <a:t>After SMOTE &amp; ENN</a:t>
            </a:r>
          </a:p>
        </p:txBody>
      </p:sp>
      <p:sp>
        <p:nvSpPr>
          <p:cNvPr id="6" name="TextBox 6"/>
          <p:cNvSpPr txBox="1"/>
          <p:nvPr/>
        </p:nvSpPr>
        <p:spPr>
          <a:xfrm>
            <a:off x="8788582" y="3009058"/>
            <a:ext cx="8972227" cy="533400"/>
          </a:xfrm>
          <a:prstGeom prst="rect">
            <a:avLst/>
          </a:prstGeom>
        </p:spPr>
        <p:txBody>
          <a:bodyPr lIns="0" tIns="0" rIns="0" bIns="0" rtlCol="0" anchor="t">
            <a:spAutoFit/>
          </a:bodyPr>
          <a:lstStyle/>
          <a:p>
            <a:pPr algn="ctr">
              <a:lnSpc>
                <a:spcPts val="4199"/>
              </a:lnSpc>
              <a:spcBef>
                <a:spcPct val="0"/>
              </a:spcBef>
            </a:pPr>
            <a:r>
              <a:rPr lang="en-US" sz="2999">
                <a:solidFill>
                  <a:srgbClr val="A50B10"/>
                </a:solidFill>
                <a:latin typeface="Arita Buri Bold"/>
                <a:ea typeface="Arita Buri Bold"/>
                <a:cs typeface="Arita Buri Bold"/>
                <a:sym typeface="Arita Buri Bold"/>
              </a:rPr>
              <a:t>After SMOTE &amp; ENN</a:t>
            </a:r>
          </a:p>
        </p:txBody>
      </p:sp>
      <p:sp>
        <p:nvSpPr>
          <p:cNvPr id="7" name="TextBox 7"/>
          <p:cNvSpPr txBox="1"/>
          <p:nvPr/>
        </p:nvSpPr>
        <p:spPr>
          <a:xfrm>
            <a:off x="0" y="1967023"/>
            <a:ext cx="7126959" cy="509905"/>
          </a:xfrm>
          <a:prstGeom prst="rect">
            <a:avLst/>
          </a:prstGeom>
        </p:spPr>
        <p:txBody>
          <a:bodyPr lIns="0" tIns="0" rIns="0" bIns="0" rtlCol="0" anchor="t">
            <a:spAutoFit/>
          </a:bodyPr>
          <a:lstStyle/>
          <a:p>
            <a:pPr algn="ctr">
              <a:lnSpc>
                <a:spcPts val="3919"/>
              </a:lnSpc>
              <a:spcBef>
                <a:spcPct val="0"/>
              </a:spcBef>
            </a:pPr>
            <a:r>
              <a:rPr lang="en-US" sz="2799">
                <a:solidFill>
                  <a:srgbClr val="001B43"/>
                </a:solidFill>
                <a:latin typeface="Arita Buri Bold"/>
                <a:ea typeface="Arita Buri Bold"/>
                <a:cs typeface="Arita Buri Bold"/>
                <a:sym typeface="Arita Buri Bold"/>
              </a:rPr>
              <a:t>Classification Report</a:t>
            </a:r>
          </a:p>
        </p:txBody>
      </p:sp>
      <p:sp>
        <p:nvSpPr>
          <p:cNvPr id="8" name="TextBox 8"/>
          <p:cNvSpPr txBox="1"/>
          <p:nvPr/>
        </p:nvSpPr>
        <p:spPr>
          <a:xfrm>
            <a:off x="403268" y="3009058"/>
            <a:ext cx="8972227" cy="533400"/>
          </a:xfrm>
          <a:prstGeom prst="rect">
            <a:avLst/>
          </a:prstGeom>
        </p:spPr>
        <p:txBody>
          <a:bodyPr lIns="0" tIns="0" rIns="0" bIns="0" rtlCol="0" anchor="t">
            <a:spAutoFit/>
          </a:bodyPr>
          <a:lstStyle/>
          <a:p>
            <a:pPr algn="ctr">
              <a:lnSpc>
                <a:spcPts val="4199"/>
              </a:lnSpc>
              <a:spcBef>
                <a:spcPct val="0"/>
              </a:spcBef>
            </a:pPr>
            <a:r>
              <a:rPr lang="en-US" sz="2999">
                <a:solidFill>
                  <a:srgbClr val="A50B10"/>
                </a:solidFill>
                <a:latin typeface="Arita Buri Bold"/>
                <a:ea typeface="Arita Buri Bold"/>
                <a:cs typeface="Arita Buri Bold"/>
                <a:sym typeface="Arita Buri Bold"/>
              </a:rPr>
              <a:t>Before SMOTE &amp; ENN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004773" y="2923022"/>
            <a:ext cx="2230732" cy="3269332"/>
          </a:xfrm>
          <a:custGeom>
            <a:avLst/>
            <a:gdLst/>
            <a:ahLst/>
            <a:cxnLst/>
            <a:rect l="l" t="t" r="r" b="b"/>
            <a:pathLst>
              <a:path w="2230732" h="3269332">
                <a:moveTo>
                  <a:pt x="0" y="0"/>
                </a:moveTo>
                <a:lnTo>
                  <a:pt x="2230731" y="0"/>
                </a:lnTo>
                <a:lnTo>
                  <a:pt x="2230731" y="3269331"/>
                </a:lnTo>
                <a:lnTo>
                  <a:pt x="0" y="3269331"/>
                </a:lnTo>
                <a:lnTo>
                  <a:pt x="0" y="0"/>
                </a:lnTo>
                <a:close/>
              </a:path>
            </a:pathLst>
          </a:custGeom>
          <a:blipFill>
            <a:blip r:embed="rId2"/>
            <a:stretch>
              <a:fillRect/>
            </a:stretch>
          </a:blipFill>
        </p:spPr>
      </p:sp>
      <p:sp>
        <p:nvSpPr>
          <p:cNvPr id="3" name="Freeform 3"/>
          <p:cNvSpPr/>
          <p:nvPr/>
        </p:nvSpPr>
        <p:spPr>
          <a:xfrm>
            <a:off x="9752930" y="2923022"/>
            <a:ext cx="2281821" cy="3269332"/>
          </a:xfrm>
          <a:custGeom>
            <a:avLst/>
            <a:gdLst/>
            <a:ahLst/>
            <a:cxnLst/>
            <a:rect l="l" t="t" r="r" b="b"/>
            <a:pathLst>
              <a:path w="2281821" h="3269332">
                <a:moveTo>
                  <a:pt x="0" y="0"/>
                </a:moveTo>
                <a:lnTo>
                  <a:pt x="2281821" y="0"/>
                </a:lnTo>
                <a:lnTo>
                  <a:pt x="2281821" y="3269331"/>
                </a:lnTo>
                <a:lnTo>
                  <a:pt x="0" y="3269331"/>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58</a:t>
            </a:r>
          </a:p>
        </p:txBody>
      </p:sp>
      <p:sp>
        <p:nvSpPr>
          <p:cNvPr id="5" name="TextBox 5"/>
          <p:cNvSpPr txBox="1"/>
          <p:nvPr/>
        </p:nvSpPr>
        <p:spPr>
          <a:xfrm>
            <a:off x="2284567" y="594147"/>
            <a:ext cx="13718866" cy="1374876"/>
          </a:xfrm>
          <a:prstGeom prst="rect">
            <a:avLst/>
          </a:prstGeom>
        </p:spPr>
        <p:txBody>
          <a:bodyPr lIns="0" tIns="0" rIns="0" bIns="0" rtlCol="0" anchor="t">
            <a:spAutoFit/>
          </a:bodyPr>
          <a:lstStyle/>
          <a:p>
            <a:pPr algn="ctr">
              <a:lnSpc>
                <a:spcPts val="5233"/>
              </a:lnSpc>
            </a:pPr>
            <a:r>
              <a:rPr lang="en-US" sz="4757">
                <a:solidFill>
                  <a:srgbClr val="09427D"/>
                </a:solidFill>
                <a:latin typeface="Arita Buri Bold"/>
                <a:ea typeface="Arita Buri Bold"/>
                <a:cs typeface="Arita Buri Bold"/>
                <a:sym typeface="Arita Buri Bold"/>
              </a:rPr>
              <a:t>Model Comparison</a:t>
            </a:r>
          </a:p>
          <a:p>
            <a:pPr marL="0" lvl="0" indent="0" algn="ctr">
              <a:lnSpc>
                <a:spcPts val="5233"/>
              </a:lnSpc>
            </a:pPr>
            <a:endParaRPr lang="en-US" sz="4757">
              <a:solidFill>
                <a:srgbClr val="09427D"/>
              </a:solidFill>
              <a:latin typeface="Arita Buri Bold"/>
              <a:ea typeface="Arita Buri Bold"/>
              <a:cs typeface="Arita Buri Bold"/>
              <a:sym typeface="Arita Buri Bold"/>
            </a:endParaRPr>
          </a:p>
        </p:txBody>
      </p:sp>
      <p:sp>
        <p:nvSpPr>
          <p:cNvPr id="6" name="TextBox 6"/>
          <p:cNvSpPr txBox="1"/>
          <p:nvPr/>
        </p:nvSpPr>
        <p:spPr>
          <a:xfrm>
            <a:off x="4313620" y="1950722"/>
            <a:ext cx="10053916" cy="668021"/>
          </a:xfrm>
          <a:prstGeom prst="rect">
            <a:avLst/>
          </a:prstGeom>
        </p:spPr>
        <p:txBody>
          <a:bodyPr lIns="0" tIns="0" rIns="0" bIns="0" rtlCol="0" anchor="t">
            <a:spAutoFit/>
          </a:bodyPr>
          <a:lstStyle/>
          <a:p>
            <a:pPr algn="l">
              <a:lnSpc>
                <a:spcPts val="5179"/>
              </a:lnSpc>
              <a:spcBef>
                <a:spcPct val="0"/>
              </a:spcBef>
            </a:pPr>
            <a:r>
              <a:rPr lang="en-US" sz="3699">
                <a:solidFill>
                  <a:srgbClr val="A50B10"/>
                </a:solidFill>
                <a:latin typeface="Arita Buri Bold"/>
                <a:ea typeface="Arita Buri Bold"/>
                <a:cs typeface="Arita Buri Bold"/>
                <a:sym typeface="Arita Buri Bold"/>
              </a:rPr>
              <a:t>Decision Tree vs Random Forest Algorithm</a:t>
            </a:r>
          </a:p>
        </p:txBody>
      </p:sp>
      <p:sp>
        <p:nvSpPr>
          <p:cNvPr id="7" name="TextBox 7"/>
          <p:cNvSpPr txBox="1"/>
          <p:nvPr/>
        </p:nvSpPr>
        <p:spPr>
          <a:xfrm>
            <a:off x="2545724" y="7291640"/>
            <a:ext cx="12732971" cy="2462664"/>
          </a:xfrm>
          <a:prstGeom prst="rect">
            <a:avLst/>
          </a:prstGeom>
        </p:spPr>
        <p:txBody>
          <a:bodyPr lIns="0" tIns="0" rIns="0" bIns="0" rtlCol="0" anchor="t">
            <a:spAutoFit/>
          </a:bodyPr>
          <a:lstStyle/>
          <a:p>
            <a:pPr marL="484379" lvl="1" indent="-242190" algn="l">
              <a:lnSpc>
                <a:spcPts val="3926"/>
              </a:lnSpc>
              <a:buFont typeface="Arial"/>
              <a:buChar char="•"/>
            </a:pPr>
            <a:r>
              <a:rPr lang="en-US" sz="2243">
                <a:solidFill>
                  <a:srgbClr val="000000"/>
                </a:solidFill>
                <a:latin typeface="Arita Buri Bold"/>
                <a:ea typeface="Arita Buri Bold"/>
                <a:cs typeface="Arita Buri Bold"/>
                <a:sym typeface="Arita Buri Bold"/>
              </a:rPr>
              <a:t>The Random Forest Classifier is the better choice for churn prediction due to its higher metrics and robustness.</a:t>
            </a:r>
          </a:p>
          <a:p>
            <a:pPr marL="484379" lvl="1" indent="-242190" algn="l">
              <a:lnSpc>
                <a:spcPts val="3926"/>
              </a:lnSpc>
              <a:buFont typeface="Arial"/>
              <a:buChar char="•"/>
            </a:pPr>
            <a:r>
              <a:rPr lang="en-US" sz="2243">
                <a:solidFill>
                  <a:srgbClr val="000000"/>
                </a:solidFill>
                <a:latin typeface="Arita Buri Bold"/>
                <a:ea typeface="Arita Buri Bold"/>
                <a:cs typeface="Arita Buri Bold"/>
                <a:sym typeface="Arita Buri Bold"/>
              </a:rPr>
              <a:t>It is ideal for production-level predictions where performance and reliability are critical.</a:t>
            </a:r>
          </a:p>
          <a:p>
            <a:pPr marL="484379" lvl="1" indent="-242190" algn="l">
              <a:lnSpc>
                <a:spcPts val="3926"/>
              </a:lnSpc>
              <a:buFont typeface="Arial"/>
              <a:buChar char="•"/>
            </a:pPr>
            <a:r>
              <a:rPr lang="en-US" sz="2243">
                <a:solidFill>
                  <a:srgbClr val="000000"/>
                </a:solidFill>
                <a:latin typeface="Arita Buri Bold"/>
                <a:ea typeface="Arita Buri Bold"/>
                <a:cs typeface="Arita Buri Bold"/>
                <a:sym typeface="Arita Buri Bold"/>
              </a:rPr>
              <a:t>The Decision Tree Classifier can still be a good option if interpretability is more important (e.g., for explaining decisions to stakeholders).</a:t>
            </a:r>
          </a:p>
        </p:txBody>
      </p:sp>
      <p:sp>
        <p:nvSpPr>
          <p:cNvPr id="8" name="TextBox 8"/>
          <p:cNvSpPr txBox="1"/>
          <p:nvPr/>
        </p:nvSpPr>
        <p:spPr>
          <a:xfrm>
            <a:off x="2185216" y="6501407"/>
            <a:ext cx="2598658" cy="571602"/>
          </a:xfrm>
          <a:prstGeom prst="rect">
            <a:avLst/>
          </a:prstGeom>
        </p:spPr>
        <p:txBody>
          <a:bodyPr lIns="0" tIns="0" rIns="0" bIns="0" rtlCol="0" anchor="t">
            <a:spAutoFit/>
          </a:bodyPr>
          <a:lstStyle/>
          <a:p>
            <a:pPr algn="ctr">
              <a:lnSpc>
                <a:spcPts val="4133"/>
              </a:lnSpc>
              <a:spcBef>
                <a:spcPct val="0"/>
              </a:spcBef>
            </a:pPr>
            <a:r>
              <a:rPr lang="en-US" sz="3758" b="1">
                <a:solidFill>
                  <a:srgbClr val="A50B10"/>
                </a:solidFill>
                <a:latin typeface="Arita Buri Bold"/>
                <a:ea typeface="Arita Buri Bold"/>
                <a:cs typeface="Arita Buri Bold"/>
                <a:sym typeface="Arita Buri Bold"/>
              </a:rPr>
              <a:t>Conclusion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1028700" y="3795539"/>
            <a:ext cx="7778048" cy="1195472"/>
          </a:xfrm>
          <a:prstGeom prst="rect">
            <a:avLst/>
          </a:prstGeom>
        </p:spPr>
        <p:txBody>
          <a:bodyPr lIns="0" tIns="0" rIns="0" bIns="0" rtlCol="0" anchor="t">
            <a:spAutoFit/>
          </a:bodyPr>
          <a:lstStyle/>
          <a:p>
            <a:pPr marL="0" lvl="0" indent="0" algn="l">
              <a:lnSpc>
                <a:spcPts val="8799"/>
              </a:lnSpc>
            </a:pPr>
            <a:r>
              <a:rPr lang="en-US" sz="7999">
                <a:solidFill>
                  <a:srgbClr val="FFFFFF"/>
                </a:solidFill>
                <a:latin typeface="Arita Buri Bold"/>
                <a:ea typeface="Arita Buri Bold"/>
                <a:cs typeface="Arita Buri Bold"/>
                <a:sym typeface="Arita Buri Bold"/>
              </a:rPr>
              <a:t>Deployment</a:t>
            </a:r>
          </a:p>
        </p:txBody>
      </p:sp>
      <p:sp>
        <p:nvSpPr>
          <p:cNvPr id="3" name="Freeform 3">
            <a:extLst>
              <a:ext uri="{C183D7F6-B498-43B3-948B-1728B52AA6E4}">
                <adec:decorative xmlns:adec="http://schemas.microsoft.com/office/drawing/2017/decorative" xmlns="" val="1"/>
              </a:ext>
            </a:extLst>
          </p:cNvPr>
          <p:cNvSpPr/>
          <p:nvPr/>
        </p:nvSpPr>
        <p:spPr>
          <a:xfrm rot="1112919">
            <a:off x="9774564" y="1736466"/>
            <a:ext cx="6968473" cy="7222712"/>
          </a:xfrm>
          <a:custGeom>
            <a:avLst/>
            <a:gdLst/>
            <a:ahLst/>
            <a:cxnLst/>
            <a:rect l="l" t="t" r="r" b="b"/>
            <a:pathLst>
              <a:path w="6968473" h="7222712">
                <a:moveTo>
                  <a:pt x="0" y="0"/>
                </a:moveTo>
                <a:lnTo>
                  <a:pt x="6968472" y="0"/>
                </a:lnTo>
                <a:lnTo>
                  <a:pt x="6968472" y="7222712"/>
                </a:lnTo>
                <a:lnTo>
                  <a:pt x="0" y="7222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descr="a conceptual graphic of people having an idea"/>
          <p:cNvSpPr/>
          <p:nvPr/>
        </p:nvSpPr>
        <p:spPr>
          <a:xfrm>
            <a:off x="9630787" y="1911062"/>
            <a:ext cx="7256025" cy="6873519"/>
          </a:xfrm>
          <a:custGeom>
            <a:avLst/>
            <a:gdLst/>
            <a:ahLst/>
            <a:cxnLst/>
            <a:rect l="l" t="t" r="r" b="b"/>
            <a:pathLst>
              <a:path w="7256025" h="6873519">
                <a:moveTo>
                  <a:pt x="0" y="0"/>
                </a:moveTo>
                <a:lnTo>
                  <a:pt x="7256026" y="0"/>
                </a:lnTo>
                <a:lnTo>
                  <a:pt x="7256026" y="6873520"/>
                </a:lnTo>
                <a:lnTo>
                  <a:pt x="0" y="6873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1028700" y="3239078"/>
            <a:ext cx="7778048" cy="2308394"/>
          </a:xfrm>
          <a:prstGeom prst="rect">
            <a:avLst/>
          </a:prstGeom>
        </p:spPr>
        <p:txBody>
          <a:bodyPr lIns="0" tIns="0" rIns="0" bIns="0" rtlCol="0" anchor="t">
            <a:spAutoFit/>
          </a:bodyPr>
          <a:lstStyle/>
          <a:p>
            <a:pPr marL="0" lvl="0" indent="0" algn="l">
              <a:lnSpc>
                <a:spcPts val="8799"/>
              </a:lnSpc>
            </a:pPr>
            <a:r>
              <a:rPr lang="en-US" sz="7999">
                <a:solidFill>
                  <a:srgbClr val="FFFFFF"/>
                </a:solidFill>
                <a:latin typeface="Arita Buri Bold"/>
                <a:ea typeface="Arita Buri Bold"/>
                <a:cs typeface="Arita Buri Bold"/>
                <a:sym typeface="Arita Buri Bold"/>
              </a:rPr>
              <a:t>Business Understanding</a:t>
            </a:r>
          </a:p>
        </p:txBody>
      </p:sp>
      <p:sp>
        <p:nvSpPr>
          <p:cNvPr id="3" name="Freeform 3">
            <a:extLst>
              <a:ext uri="{C183D7F6-B498-43B3-948B-1728B52AA6E4}">
                <adec:decorative xmlns:adec="http://schemas.microsoft.com/office/drawing/2017/decorative" xmlns="" val="1"/>
              </a:ext>
            </a:extLst>
          </p:cNvPr>
          <p:cNvSpPr/>
          <p:nvPr/>
        </p:nvSpPr>
        <p:spPr>
          <a:xfrm rot="1112919">
            <a:off x="9774564" y="1736466"/>
            <a:ext cx="6968473" cy="7222712"/>
          </a:xfrm>
          <a:custGeom>
            <a:avLst/>
            <a:gdLst/>
            <a:ahLst/>
            <a:cxnLst/>
            <a:rect l="l" t="t" r="r" b="b"/>
            <a:pathLst>
              <a:path w="6968473" h="7222712">
                <a:moveTo>
                  <a:pt x="0" y="0"/>
                </a:moveTo>
                <a:lnTo>
                  <a:pt x="6968472" y="0"/>
                </a:lnTo>
                <a:lnTo>
                  <a:pt x="6968472" y="7222712"/>
                </a:lnTo>
                <a:lnTo>
                  <a:pt x="0" y="7222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descr="a conceptual graphic of people having an idea"/>
          <p:cNvSpPr/>
          <p:nvPr/>
        </p:nvSpPr>
        <p:spPr>
          <a:xfrm>
            <a:off x="9630787" y="1911062"/>
            <a:ext cx="7256025" cy="6873519"/>
          </a:xfrm>
          <a:custGeom>
            <a:avLst/>
            <a:gdLst/>
            <a:ahLst/>
            <a:cxnLst/>
            <a:rect l="l" t="t" r="r" b="b"/>
            <a:pathLst>
              <a:path w="7256025" h="6873519">
                <a:moveTo>
                  <a:pt x="0" y="0"/>
                </a:moveTo>
                <a:lnTo>
                  <a:pt x="7256026" y="0"/>
                </a:lnTo>
                <a:lnTo>
                  <a:pt x="7256026" y="6873520"/>
                </a:lnTo>
                <a:lnTo>
                  <a:pt x="0" y="6873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rot="9173476">
            <a:off x="921412"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a:extLst>
              <a:ext uri="{C183D7F6-B498-43B3-948B-1728B52AA6E4}">
                <adec:decorative xmlns:adec="http://schemas.microsoft.com/office/drawing/2017/decorative" xmlns="" val="1"/>
              </a:ext>
            </a:extLst>
          </p:cNvPr>
          <p:cNvSpPr/>
          <p:nvPr/>
        </p:nvSpPr>
        <p:spPr>
          <a:xfrm rot="5400000">
            <a:off x="976495"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997500" y="4426999"/>
            <a:ext cx="5991563" cy="1195472"/>
          </a:xfrm>
          <a:prstGeom prst="rect">
            <a:avLst/>
          </a:prstGeom>
        </p:spPr>
        <p:txBody>
          <a:bodyPr lIns="0" tIns="0" rIns="0" bIns="0" rtlCol="0" anchor="t">
            <a:spAutoFit/>
          </a:bodyPr>
          <a:lstStyle/>
          <a:p>
            <a:pPr marL="0" lvl="0" indent="0" algn="ctr">
              <a:lnSpc>
                <a:spcPts val="8799"/>
              </a:lnSpc>
            </a:pPr>
            <a:r>
              <a:rPr lang="en-US" sz="7999">
                <a:solidFill>
                  <a:srgbClr val="FFFFFF"/>
                </a:solidFill>
                <a:latin typeface="Arita Buri Bold"/>
                <a:ea typeface="Arita Buri Bold"/>
                <a:cs typeface="Arita Buri Bold"/>
                <a:sym typeface="Arita Buri Bold"/>
              </a:rPr>
              <a:t>DSO 1</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60</a:t>
            </a:r>
          </a:p>
        </p:txBody>
      </p:sp>
      <p:sp>
        <p:nvSpPr>
          <p:cNvPr id="6" name="TextBox 6"/>
          <p:cNvSpPr txBox="1"/>
          <p:nvPr/>
        </p:nvSpPr>
        <p:spPr>
          <a:xfrm>
            <a:off x="7554533" y="2714789"/>
            <a:ext cx="10544269" cy="5317206"/>
          </a:xfrm>
          <a:prstGeom prst="rect">
            <a:avLst/>
          </a:prstGeom>
        </p:spPr>
        <p:txBody>
          <a:bodyPr lIns="0" tIns="0" rIns="0" bIns="0" rtlCol="0" anchor="t">
            <a:spAutoFit/>
          </a:bodyPr>
          <a:lstStyle/>
          <a:p>
            <a:pPr marL="0" lvl="0" indent="0" algn="ctr">
              <a:lnSpc>
                <a:spcPts val="7041"/>
              </a:lnSpc>
            </a:pPr>
            <a:r>
              <a:rPr lang="en-US" sz="4757">
                <a:solidFill>
                  <a:srgbClr val="09427D"/>
                </a:solidFill>
                <a:latin typeface="Arita Buri Bold"/>
                <a:ea typeface="Arita Buri Bold"/>
                <a:cs typeface="Arita Buri Bold"/>
                <a:sym typeface="Arita Buri Bold"/>
              </a:rPr>
              <a:t>Build and evaluate advanced machine learning models to determine the best-performing model, analyze key churn-driving features, and design data-driven retention strategies.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477090" y="311685"/>
            <a:ext cx="7841255" cy="4100656"/>
          </a:xfrm>
          <a:custGeom>
            <a:avLst/>
            <a:gdLst/>
            <a:ahLst/>
            <a:cxnLst/>
            <a:rect l="l" t="t" r="r" b="b"/>
            <a:pathLst>
              <a:path w="7841255" h="4100656">
                <a:moveTo>
                  <a:pt x="0" y="0"/>
                </a:moveTo>
                <a:lnTo>
                  <a:pt x="7841255" y="0"/>
                </a:lnTo>
                <a:lnTo>
                  <a:pt x="7841255" y="4100656"/>
                </a:lnTo>
                <a:lnTo>
                  <a:pt x="0" y="4100656"/>
                </a:lnTo>
                <a:lnTo>
                  <a:pt x="0" y="0"/>
                </a:lnTo>
                <a:close/>
              </a:path>
            </a:pathLst>
          </a:custGeom>
          <a:blipFill>
            <a:blip r:embed="rId2"/>
            <a:stretch>
              <a:fillRect/>
            </a:stretch>
          </a:blipFill>
        </p:spPr>
      </p:sp>
      <p:sp>
        <p:nvSpPr>
          <p:cNvPr id="3" name="Freeform 3"/>
          <p:cNvSpPr/>
          <p:nvPr/>
        </p:nvSpPr>
        <p:spPr>
          <a:xfrm>
            <a:off x="6477090" y="5157644"/>
            <a:ext cx="9726677" cy="4100656"/>
          </a:xfrm>
          <a:custGeom>
            <a:avLst/>
            <a:gdLst/>
            <a:ahLst/>
            <a:cxnLst/>
            <a:rect l="l" t="t" r="r" b="b"/>
            <a:pathLst>
              <a:path w="9726677" h="4100656">
                <a:moveTo>
                  <a:pt x="0" y="0"/>
                </a:moveTo>
                <a:lnTo>
                  <a:pt x="9726678" y="0"/>
                </a:lnTo>
                <a:lnTo>
                  <a:pt x="9726678" y="4100656"/>
                </a:lnTo>
                <a:lnTo>
                  <a:pt x="0" y="4100656"/>
                </a:lnTo>
                <a:lnTo>
                  <a:pt x="0" y="0"/>
                </a:lnTo>
                <a:close/>
              </a:path>
            </a:pathLst>
          </a:custGeom>
          <a:blipFill>
            <a:blip r:embed="rId3"/>
            <a:stretch>
              <a:fillRect/>
            </a:stretch>
          </a:blipFill>
        </p:spPr>
      </p:sp>
      <p:sp>
        <p:nvSpPr>
          <p:cNvPr id="4" name="TextBox 4"/>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Arita Buri Bold Bold"/>
                <a:ea typeface="Arita Buri Bold Bold"/>
                <a:cs typeface="Arita Buri Bold Bold"/>
                <a:sym typeface="Arita Buri Bold Bold"/>
              </a:rPr>
              <a:t>61</a:t>
            </a:r>
          </a:p>
        </p:txBody>
      </p:sp>
      <p:sp>
        <p:nvSpPr>
          <p:cNvPr id="5" name="TextBox 5"/>
          <p:cNvSpPr txBox="1"/>
          <p:nvPr/>
        </p:nvSpPr>
        <p:spPr>
          <a:xfrm>
            <a:off x="2818291" y="2317292"/>
            <a:ext cx="2585085" cy="641986"/>
          </a:xfrm>
          <a:prstGeom prst="rect">
            <a:avLst/>
          </a:prstGeom>
        </p:spPr>
        <p:txBody>
          <a:bodyPr lIns="0" tIns="0" rIns="0" bIns="0" rtlCol="0" anchor="t">
            <a:spAutoFit/>
          </a:bodyPr>
          <a:lstStyle/>
          <a:p>
            <a:pPr marL="0" lvl="0" indent="0" algn="ctr">
              <a:lnSpc>
                <a:spcPts val="5039"/>
              </a:lnSpc>
              <a:spcBef>
                <a:spcPct val="0"/>
              </a:spcBef>
            </a:pPr>
            <a:r>
              <a:rPr lang="en-US" sz="3599" b="1" u="none" strike="noStrike">
                <a:solidFill>
                  <a:srgbClr val="001B43"/>
                </a:solidFill>
                <a:latin typeface="Arita Buri Bold"/>
                <a:ea typeface="Arita Buri Bold"/>
                <a:cs typeface="Arita Buri Bold"/>
                <a:sym typeface="Arita Buri Bold"/>
              </a:rPr>
              <a:t>Our Results</a:t>
            </a:r>
          </a:p>
        </p:txBody>
      </p:sp>
      <p:sp>
        <p:nvSpPr>
          <p:cNvPr id="6" name="TextBox 6"/>
          <p:cNvSpPr txBox="1"/>
          <p:nvPr/>
        </p:nvSpPr>
        <p:spPr>
          <a:xfrm>
            <a:off x="2342973" y="6660684"/>
            <a:ext cx="3535720" cy="1280161"/>
          </a:xfrm>
          <a:prstGeom prst="rect">
            <a:avLst/>
          </a:prstGeom>
        </p:spPr>
        <p:txBody>
          <a:bodyPr lIns="0" tIns="0" rIns="0" bIns="0" rtlCol="0" anchor="t">
            <a:spAutoFit/>
          </a:bodyPr>
          <a:lstStyle/>
          <a:p>
            <a:pPr marL="0" lvl="0" indent="0" algn="ctr">
              <a:lnSpc>
                <a:spcPts val="5039"/>
              </a:lnSpc>
              <a:spcBef>
                <a:spcPct val="0"/>
              </a:spcBef>
            </a:pPr>
            <a:r>
              <a:rPr lang="en-US" sz="3599" b="1" u="none" strike="noStrike">
                <a:solidFill>
                  <a:srgbClr val="001B43"/>
                </a:solidFill>
                <a:latin typeface="Arita Buri Bold"/>
                <a:ea typeface="Arita Buri Bold"/>
                <a:cs typeface="Arita Buri Bold"/>
                <a:sym typeface="Arita Buri Bold"/>
              </a:rPr>
              <a:t>Scientific Paper Results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Arita Buri Bold Bold"/>
                <a:ea typeface="Arita Buri Bold Bold"/>
                <a:cs typeface="Arita Buri Bold Bold"/>
                <a:sym typeface="Arita Buri Bold Bold"/>
              </a:rPr>
              <a:t>62</a:t>
            </a:r>
          </a:p>
        </p:txBody>
      </p:sp>
      <p:sp>
        <p:nvSpPr>
          <p:cNvPr id="3" name="TextBox 3"/>
          <p:cNvSpPr txBox="1"/>
          <p:nvPr/>
        </p:nvSpPr>
        <p:spPr>
          <a:xfrm>
            <a:off x="3888972" y="2861310"/>
            <a:ext cx="11041376" cy="5458704"/>
          </a:xfrm>
          <a:prstGeom prst="rect">
            <a:avLst/>
          </a:prstGeom>
        </p:spPr>
        <p:txBody>
          <a:bodyPr lIns="0" tIns="0" rIns="0" bIns="0" rtlCol="0" anchor="t">
            <a:spAutoFit/>
          </a:bodyPr>
          <a:lstStyle/>
          <a:p>
            <a:pPr marL="545247" lvl="1" indent="-272623" algn="l">
              <a:lnSpc>
                <a:spcPts val="4823"/>
              </a:lnSpc>
              <a:buFont typeface="Arial"/>
              <a:buChar char="•"/>
            </a:pPr>
            <a:r>
              <a:rPr lang="en-US" sz="2525">
                <a:solidFill>
                  <a:srgbClr val="000000"/>
                </a:solidFill>
                <a:latin typeface="Arita Buri Bold"/>
                <a:ea typeface="Arita Buri Bold"/>
                <a:cs typeface="Arita Buri Bold"/>
                <a:sym typeface="Arita Buri Bold"/>
              </a:rPr>
              <a:t>Our data is easier to separate and better preprocessed.</a:t>
            </a:r>
          </a:p>
          <a:p>
            <a:pPr marL="545247" lvl="1" indent="-272623" algn="l">
              <a:lnSpc>
                <a:spcPts val="4823"/>
              </a:lnSpc>
              <a:buFont typeface="Arial"/>
              <a:buChar char="•"/>
            </a:pPr>
            <a:r>
              <a:rPr lang="en-US" sz="2525">
                <a:solidFill>
                  <a:srgbClr val="000000"/>
                </a:solidFill>
                <a:latin typeface="Arita Buri Bold"/>
                <a:ea typeface="Arita Buri Bold"/>
                <a:cs typeface="Arita Buri Bold"/>
                <a:sym typeface="Arita Buri Bold"/>
              </a:rPr>
              <a:t>The paper's data is harder, with lower Recall and F1-Scores.</a:t>
            </a:r>
          </a:p>
          <a:p>
            <a:pPr marL="545247" lvl="1" indent="-272623" algn="l">
              <a:lnSpc>
                <a:spcPts val="4823"/>
              </a:lnSpc>
              <a:buFont typeface="Arial"/>
              <a:buChar char="•"/>
            </a:pPr>
            <a:r>
              <a:rPr lang="en-US" sz="2525">
                <a:solidFill>
                  <a:srgbClr val="000000"/>
                </a:solidFill>
                <a:latin typeface="Arita Buri Bold"/>
                <a:ea typeface="Arita Buri Bold"/>
                <a:cs typeface="Arita Buri Bold"/>
                <a:sym typeface="Arita Buri Bold"/>
              </a:rPr>
              <a:t>XGBoost and Gradient Boosting work well on both.</a:t>
            </a:r>
          </a:p>
          <a:p>
            <a:pPr marL="545247" lvl="1" indent="-272623" algn="l">
              <a:lnSpc>
                <a:spcPts val="4823"/>
              </a:lnSpc>
              <a:buFont typeface="Arial"/>
              <a:buChar char="•"/>
            </a:pPr>
            <a:r>
              <a:rPr lang="en-US" sz="2525">
                <a:solidFill>
                  <a:srgbClr val="000000"/>
                </a:solidFill>
                <a:latin typeface="Arita Buri Bold"/>
                <a:ea typeface="Arita Buri Bold"/>
                <a:cs typeface="Arita Buri Bold"/>
                <a:sym typeface="Arita Buri Bold"/>
              </a:rPr>
              <a:t>SVC and Neural Networks struggle with the paper's data.</a:t>
            </a:r>
          </a:p>
          <a:p>
            <a:pPr marL="545247" lvl="1" indent="-272623" algn="l">
              <a:lnSpc>
                <a:spcPts val="4823"/>
              </a:lnSpc>
              <a:buFont typeface="Arial"/>
              <a:buChar char="•"/>
            </a:pPr>
            <a:r>
              <a:rPr lang="en-US" sz="2525">
                <a:solidFill>
                  <a:srgbClr val="000000"/>
                </a:solidFill>
                <a:latin typeface="Arita Buri Bold"/>
                <a:ea typeface="Arita Buri Bold"/>
                <a:cs typeface="Arita Buri Bold"/>
                <a:sym typeface="Arita Buri Bold"/>
              </a:rPr>
              <a:t>SMOTE and ENN improve Recall and F1-Scores.</a:t>
            </a:r>
          </a:p>
          <a:p>
            <a:pPr marL="545247" lvl="1" indent="-272623" algn="l">
              <a:lnSpc>
                <a:spcPts val="4823"/>
              </a:lnSpc>
              <a:buFont typeface="Arial"/>
              <a:buChar char="•"/>
            </a:pPr>
            <a:r>
              <a:rPr lang="en-US" sz="2525">
                <a:solidFill>
                  <a:srgbClr val="000000"/>
                </a:solidFill>
                <a:latin typeface="Arita Buri Bold"/>
                <a:ea typeface="Arita Buri Bold"/>
                <a:cs typeface="Arita Buri Bold"/>
                <a:sym typeface="Arita Buri Bold"/>
              </a:rPr>
              <a:t>Preprocessing matters more for imbalanced data.</a:t>
            </a:r>
          </a:p>
          <a:p>
            <a:pPr marL="545247" lvl="1" indent="-272623" algn="l">
              <a:lnSpc>
                <a:spcPts val="4823"/>
              </a:lnSpc>
              <a:buFont typeface="Arial"/>
              <a:buChar char="•"/>
            </a:pPr>
            <a:r>
              <a:rPr lang="en-US" sz="2525">
                <a:solidFill>
                  <a:srgbClr val="000000"/>
                </a:solidFill>
                <a:latin typeface="Arita Buri Bold"/>
                <a:ea typeface="Arita Buri Bold"/>
                <a:cs typeface="Arita Buri Bold"/>
                <a:sym typeface="Arita Buri Bold"/>
              </a:rPr>
              <a:t>Our data has near-perfect AUC.</a:t>
            </a:r>
          </a:p>
          <a:p>
            <a:pPr marL="545247" lvl="1" indent="-272623" algn="l">
              <a:lnSpc>
                <a:spcPts val="4823"/>
              </a:lnSpc>
              <a:buFont typeface="Arial"/>
              <a:buChar char="•"/>
            </a:pPr>
            <a:r>
              <a:rPr lang="en-US" sz="2525">
                <a:solidFill>
                  <a:srgbClr val="000000"/>
                </a:solidFill>
                <a:latin typeface="Arita Buri Bold"/>
                <a:ea typeface="Arita Buri Bold"/>
                <a:cs typeface="Arita Buri Bold"/>
                <a:sym typeface="Arita Buri Bold"/>
              </a:rPr>
              <a:t>The paper’s data has lower AUC due to overlap or noise.</a:t>
            </a:r>
          </a:p>
          <a:p>
            <a:pPr algn="l">
              <a:lnSpc>
                <a:spcPts val="4823"/>
              </a:lnSpc>
            </a:pPr>
            <a:endParaRPr lang="en-US" sz="2525">
              <a:solidFill>
                <a:srgbClr val="000000"/>
              </a:solidFill>
              <a:latin typeface="Arita Buri Bold"/>
              <a:ea typeface="Arita Buri Bold"/>
              <a:cs typeface="Arita Buri Bold"/>
              <a:sym typeface="Arita Buri Bold"/>
            </a:endParaRPr>
          </a:p>
        </p:txBody>
      </p:sp>
      <p:sp>
        <p:nvSpPr>
          <p:cNvPr id="4" name="TextBox 4"/>
          <p:cNvSpPr txBox="1"/>
          <p:nvPr/>
        </p:nvSpPr>
        <p:spPr>
          <a:xfrm>
            <a:off x="2145024" y="555574"/>
            <a:ext cx="13718866" cy="767081"/>
          </a:xfrm>
          <a:prstGeom prst="rect">
            <a:avLst/>
          </a:prstGeom>
        </p:spPr>
        <p:txBody>
          <a:bodyPr lIns="0" tIns="0" rIns="0" bIns="0" rtlCol="0" anchor="t">
            <a:spAutoFit/>
          </a:bodyPr>
          <a:lstStyle/>
          <a:p>
            <a:pPr marL="0" lvl="0" indent="0" algn="ctr">
              <a:lnSpc>
                <a:spcPts val="6019"/>
              </a:lnSpc>
              <a:spcBef>
                <a:spcPct val="0"/>
              </a:spcBef>
            </a:pPr>
            <a:r>
              <a:rPr lang="en-US" sz="4299">
                <a:solidFill>
                  <a:srgbClr val="A50B10"/>
                </a:solidFill>
                <a:latin typeface="Arita Buri Bold"/>
                <a:ea typeface="Arita Buri Bold"/>
                <a:cs typeface="Arita Buri Bold"/>
                <a:sym typeface="Arita Buri Bold"/>
              </a:rPr>
              <a:t>Interpretation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rot="9173476">
            <a:off x="921412"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a:extLst>
              <a:ext uri="{C183D7F6-B498-43B3-948B-1728B52AA6E4}">
                <adec:decorative xmlns:adec="http://schemas.microsoft.com/office/drawing/2017/decorative" xmlns="" val="1"/>
              </a:ext>
            </a:extLst>
          </p:cNvPr>
          <p:cNvSpPr/>
          <p:nvPr/>
        </p:nvSpPr>
        <p:spPr>
          <a:xfrm rot="5400000">
            <a:off x="976495"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997500" y="4426999"/>
            <a:ext cx="5991563" cy="1195472"/>
          </a:xfrm>
          <a:prstGeom prst="rect">
            <a:avLst/>
          </a:prstGeom>
        </p:spPr>
        <p:txBody>
          <a:bodyPr lIns="0" tIns="0" rIns="0" bIns="0" rtlCol="0" anchor="t">
            <a:spAutoFit/>
          </a:bodyPr>
          <a:lstStyle/>
          <a:p>
            <a:pPr marL="0" lvl="0" indent="0" algn="ctr">
              <a:lnSpc>
                <a:spcPts val="8799"/>
              </a:lnSpc>
            </a:pPr>
            <a:r>
              <a:rPr lang="en-US" sz="7999">
                <a:solidFill>
                  <a:srgbClr val="FFFFFF"/>
                </a:solidFill>
                <a:latin typeface="Arita Buri Bold"/>
                <a:ea typeface="Arita Buri Bold"/>
                <a:cs typeface="Arita Buri Bold"/>
                <a:sym typeface="Arita Buri Bold"/>
              </a:rPr>
              <a:t>DSO 2</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63</a:t>
            </a:r>
          </a:p>
        </p:txBody>
      </p:sp>
      <p:sp>
        <p:nvSpPr>
          <p:cNvPr id="6" name="TextBox 6"/>
          <p:cNvSpPr txBox="1"/>
          <p:nvPr/>
        </p:nvSpPr>
        <p:spPr>
          <a:xfrm>
            <a:off x="7803390" y="3670546"/>
            <a:ext cx="9921916" cy="2689326"/>
          </a:xfrm>
          <a:prstGeom prst="rect">
            <a:avLst/>
          </a:prstGeom>
        </p:spPr>
        <p:txBody>
          <a:bodyPr lIns="0" tIns="0" rIns="0" bIns="0" rtlCol="0" anchor="t">
            <a:spAutoFit/>
          </a:bodyPr>
          <a:lstStyle/>
          <a:p>
            <a:pPr marL="0" lvl="0" indent="0" algn="ctr">
              <a:lnSpc>
                <a:spcPts val="5233"/>
              </a:lnSpc>
            </a:pPr>
            <a:r>
              <a:rPr lang="en-US" sz="4757">
                <a:solidFill>
                  <a:srgbClr val="09427D"/>
                </a:solidFill>
                <a:latin typeface="Arita Buri Bold"/>
                <a:ea typeface="Arita Buri Bold"/>
                <a:cs typeface="Arita Buri Bold"/>
                <a:sym typeface="Arita Buri Bold"/>
              </a:rPr>
              <a:t>Build and optimize machine learning algorithms to forecast churn and cluster Costumers to interpret their behavior pattern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858296" y="1774113"/>
            <a:ext cx="14702687" cy="2756754"/>
          </a:xfrm>
          <a:custGeom>
            <a:avLst/>
            <a:gdLst/>
            <a:ahLst/>
            <a:cxnLst/>
            <a:rect l="l" t="t" r="r" b="b"/>
            <a:pathLst>
              <a:path w="14702687" h="2756754">
                <a:moveTo>
                  <a:pt x="0" y="0"/>
                </a:moveTo>
                <a:lnTo>
                  <a:pt x="14702687" y="0"/>
                </a:lnTo>
                <a:lnTo>
                  <a:pt x="14702687" y="2756754"/>
                </a:lnTo>
                <a:lnTo>
                  <a:pt x="0" y="2756754"/>
                </a:lnTo>
                <a:lnTo>
                  <a:pt x="0" y="0"/>
                </a:lnTo>
                <a:close/>
              </a:path>
            </a:pathLst>
          </a:custGeom>
          <a:blipFill>
            <a:blip r:embed="rId2"/>
            <a:stretch>
              <a:fillRect/>
            </a:stretch>
          </a:blipFill>
        </p:spPr>
      </p:sp>
      <p:sp>
        <p:nvSpPr>
          <p:cNvPr id="3" name="Freeform 3"/>
          <p:cNvSpPr/>
          <p:nvPr/>
        </p:nvSpPr>
        <p:spPr>
          <a:xfrm>
            <a:off x="1858296" y="5725090"/>
            <a:ext cx="14702687" cy="2646484"/>
          </a:xfrm>
          <a:custGeom>
            <a:avLst/>
            <a:gdLst/>
            <a:ahLst/>
            <a:cxnLst/>
            <a:rect l="l" t="t" r="r" b="b"/>
            <a:pathLst>
              <a:path w="14702687" h="2646484">
                <a:moveTo>
                  <a:pt x="0" y="0"/>
                </a:moveTo>
                <a:lnTo>
                  <a:pt x="14702687" y="0"/>
                </a:lnTo>
                <a:lnTo>
                  <a:pt x="14702687" y="2646484"/>
                </a:lnTo>
                <a:lnTo>
                  <a:pt x="0" y="2646484"/>
                </a:lnTo>
                <a:lnTo>
                  <a:pt x="0" y="0"/>
                </a:lnTo>
                <a:close/>
              </a:path>
            </a:pathLst>
          </a:custGeom>
          <a:blipFill>
            <a:blip r:embed="rId3"/>
            <a:stretch>
              <a:fillRect/>
            </a:stretch>
          </a:blipFill>
        </p:spPr>
      </p:sp>
      <p:sp>
        <p:nvSpPr>
          <p:cNvPr id="4" name="TextBox 4"/>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Arita Buri Bold Bold"/>
                <a:ea typeface="Arita Buri Bold Bold"/>
                <a:cs typeface="Arita Buri Bold Bold"/>
                <a:sym typeface="Arita Buri Bold Bold"/>
              </a:rPr>
              <a:t>64</a:t>
            </a:r>
          </a:p>
        </p:txBody>
      </p:sp>
      <p:sp>
        <p:nvSpPr>
          <p:cNvPr id="5" name="TextBox 5"/>
          <p:cNvSpPr txBox="1"/>
          <p:nvPr/>
        </p:nvSpPr>
        <p:spPr>
          <a:xfrm>
            <a:off x="1028700" y="933450"/>
            <a:ext cx="3051334" cy="641986"/>
          </a:xfrm>
          <a:prstGeom prst="rect">
            <a:avLst/>
          </a:prstGeom>
        </p:spPr>
        <p:txBody>
          <a:bodyPr lIns="0" tIns="0" rIns="0" bIns="0" rtlCol="0" anchor="t">
            <a:spAutoFit/>
          </a:bodyPr>
          <a:lstStyle/>
          <a:p>
            <a:pPr marL="0" lvl="0" indent="0" algn="ctr">
              <a:lnSpc>
                <a:spcPts val="5039"/>
              </a:lnSpc>
              <a:spcBef>
                <a:spcPct val="0"/>
              </a:spcBef>
            </a:pPr>
            <a:r>
              <a:rPr lang="en-US" sz="3599">
                <a:solidFill>
                  <a:srgbClr val="001B43"/>
                </a:solidFill>
                <a:latin typeface="Arita Buri Bold"/>
                <a:ea typeface="Arita Buri Bold"/>
                <a:cs typeface="Arita Buri Bold"/>
                <a:sym typeface="Arita Buri Bold"/>
              </a:rPr>
              <a:t>Decision Tree</a:t>
            </a:r>
          </a:p>
        </p:txBody>
      </p:sp>
      <p:sp>
        <p:nvSpPr>
          <p:cNvPr id="6" name="TextBox 6"/>
          <p:cNvSpPr txBox="1"/>
          <p:nvPr/>
        </p:nvSpPr>
        <p:spPr>
          <a:xfrm>
            <a:off x="1228013" y="4759361"/>
            <a:ext cx="3535720" cy="641986"/>
          </a:xfrm>
          <a:prstGeom prst="rect">
            <a:avLst/>
          </a:prstGeom>
        </p:spPr>
        <p:txBody>
          <a:bodyPr lIns="0" tIns="0" rIns="0" bIns="0" rtlCol="0" anchor="t">
            <a:spAutoFit/>
          </a:bodyPr>
          <a:lstStyle/>
          <a:p>
            <a:pPr marL="0" lvl="0" indent="0" algn="ctr">
              <a:lnSpc>
                <a:spcPts val="5039"/>
              </a:lnSpc>
              <a:spcBef>
                <a:spcPct val="0"/>
              </a:spcBef>
            </a:pPr>
            <a:r>
              <a:rPr lang="en-US" sz="3599">
                <a:solidFill>
                  <a:srgbClr val="001B43"/>
                </a:solidFill>
                <a:latin typeface="Arita Buri Bold"/>
                <a:ea typeface="Arita Buri Bold"/>
                <a:cs typeface="Arita Buri Bold"/>
                <a:sym typeface="Arita Buri Bold"/>
              </a:rPr>
              <a:t>Random Forest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Arita Buri Bold Bold"/>
                <a:ea typeface="Arita Buri Bold Bold"/>
                <a:cs typeface="Arita Buri Bold Bold"/>
                <a:sym typeface="Arita Buri Bold Bold"/>
              </a:rPr>
              <a:t>65</a:t>
            </a:r>
          </a:p>
        </p:txBody>
      </p:sp>
      <p:sp>
        <p:nvSpPr>
          <p:cNvPr id="3" name="TextBox 3"/>
          <p:cNvSpPr txBox="1"/>
          <p:nvPr/>
        </p:nvSpPr>
        <p:spPr>
          <a:xfrm>
            <a:off x="3564223" y="2850913"/>
            <a:ext cx="11881546" cy="4608739"/>
          </a:xfrm>
          <a:prstGeom prst="rect">
            <a:avLst/>
          </a:prstGeom>
        </p:spPr>
        <p:txBody>
          <a:bodyPr lIns="0" tIns="0" rIns="0" bIns="0" rtlCol="0" anchor="t">
            <a:spAutoFit/>
          </a:bodyPr>
          <a:lstStyle/>
          <a:p>
            <a:pPr marL="499079" lvl="1" indent="-249539" algn="l">
              <a:lnSpc>
                <a:spcPts val="4068"/>
              </a:lnSpc>
              <a:buFont typeface="Arial"/>
              <a:buChar char="•"/>
            </a:pPr>
            <a:r>
              <a:rPr lang="en-US" sz="2311">
                <a:solidFill>
                  <a:srgbClr val="000000"/>
                </a:solidFill>
                <a:latin typeface="Arita Buri Bold"/>
                <a:ea typeface="Arita Buri Bold"/>
                <a:cs typeface="Arita Buri Bold"/>
                <a:sym typeface="Arita Buri Bold"/>
              </a:rPr>
              <a:t>SMOTE and ENN improve results, highlighting the importance of data balancing.</a:t>
            </a:r>
          </a:p>
          <a:p>
            <a:pPr marL="499079" lvl="1" indent="-249539" algn="l">
              <a:lnSpc>
                <a:spcPts val="4068"/>
              </a:lnSpc>
              <a:buFont typeface="Arial"/>
              <a:buChar char="•"/>
            </a:pPr>
            <a:r>
              <a:rPr lang="en-US" sz="2311">
                <a:solidFill>
                  <a:srgbClr val="000000"/>
                </a:solidFill>
                <a:latin typeface="Arita Buri Bold"/>
                <a:ea typeface="Arita Buri Bold"/>
                <a:cs typeface="Arita Buri Bold"/>
                <a:sym typeface="Arita Buri Bold"/>
              </a:rPr>
              <a:t>Our dataset outperforms the paper's due to cleaner data and clearer class separability.</a:t>
            </a:r>
          </a:p>
          <a:p>
            <a:pPr marL="499079" lvl="1" indent="-249539" algn="l">
              <a:lnSpc>
                <a:spcPts val="4068"/>
              </a:lnSpc>
              <a:buFont typeface="Arial"/>
              <a:buChar char="•"/>
            </a:pPr>
            <a:r>
              <a:rPr lang="en-US" sz="2311">
                <a:solidFill>
                  <a:srgbClr val="000000"/>
                </a:solidFill>
                <a:latin typeface="Arita Buri Bold"/>
                <a:ea typeface="Arita Buri Bold"/>
                <a:cs typeface="Arita Buri Bold"/>
                <a:sym typeface="Arita Buri Bold"/>
              </a:rPr>
              <a:t>Random Forest performs best with SMOTE &amp; ENN.</a:t>
            </a:r>
          </a:p>
          <a:p>
            <a:pPr marL="499079" lvl="1" indent="-249539" algn="l">
              <a:lnSpc>
                <a:spcPts val="4068"/>
              </a:lnSpc>
              <a:buFont typeface="Arial"/>
              <a:buChar char="•"/>
            </a:pPr>
            <a:r>
              <a:rPr lang="en-US" sz="2311">
                <a:solidFill>
                  <a:srgbClr val="000000"/>
                </a:solidFill>
                <a:latin typeface="Arita Buri Bold"/>
                <a:ea typeface="Arita Buri Bold"/>
                <a:cs typeface="Arita Buri Bold"/>
                <a:sym typeface="Arita Buri Bold"/>
              </a:rPr>
              <a:t>Decision Tree improves with preprocessing but lags behind Random Forest.</a:t>
            </a:r>
          </a:p>
          <a:p>
            <a:pPr marL="499079" lvl="1" indent="-249539" algn="l">
              <a:lnSpc>
                <a:spcPts val="4068"/>
              </a:lnSpc>
              <a:buFont typeface="Arial"/>
              <a:buChar char="•"/>
            </a:pPr>
            <a:r>
              <a:rPr lang="en-US" sz="2311">
                <a:solidFill>
                  <a:srgbClr val="000000"/>
                </a:solidFill>
                <a:latin typeface="Arita Buri Bold"/>
                <a:ea typeface="Arita Buri Bold"/>
                <a:cs typeface="Arita Buri Bold"/>
                <a:sym typeface="Arita Buri Bold"/>
              </a:rPr>
              <a:t>Random Forest achieves AUC = 1.00 in our dataset, showing perfect class separation.</a:t>
            </a:r>
          </a:p>
          <a:p>
            <a:pPr algn="l">
              <a:lnSpc>
                <a:spcPts val="4068"/>
              </a:lnSpc>
            </a:pPr>
            <a:endParaRPr lang="en-US" sz="2311">
              <a:solidFill>
                <a:srgbClr val="000000"/>
              </a:solidFill>
              <a:latin typeface="Arita Buri Bold"/>
              <a:ea typeface="Arita Buri Bold"/>
              <a:cs typeface="Arita Buri Bold"/>
              <a:sym typeface="Arita Buri Bold"/>
            </a:endParaRPr>
          </a:p>
        </p:txBody>
      </p:sp>
      <p:sp>
        <p:nvSpPr>
          <p:cNvPr id="4" name="TextBox 4"/>
          <p:cNvSpPr txBox="1"/>
          <p:nvPr/>
        </p:nvSpPr>
        <p:spPr>
          <a:xfrm>
            <a:off x="2145024" y="555574"/>
            <a:ext cx="13718866" cy="767081"/>
          </a:xfrm>
          <a:prstGeom prst="rect">
            <a:avLst/>
          </a:prstGeom>
        </p:spPr>
        <p:txBody>
          <a:bodyPr lIns="0" tIns="0" rIns="0" bIns="0" rtlCol="0" anchor="t">
            <a:spAutoFit/>
          </a:bodyPr>
          <a:lstStyle/>
          <a:p>
            <a:pPr marL="0" lvl="0" indent="0" algn="ctr">
              <a:lnSpc>
                <a:spcPts val="6019"/>
              </a:lnSpc>
              <a:spcBef>
                <a:spcPct val="0"/>
              </a:spcBef>
            </a:pPr>
            <a:r>
              <a:rPr lang="en-US" sz="4299">
                <a:solidFill>
                  <a:srgbClr val="A50B10"/>
                </a:solidFill>
                <a:latin typeface="Arita Buri Bold"/>
                <a:ea typeface="Arita Buri Bold"/>
                <a:cs typeface="Arita Buri Bold"/>
                <a:sym typeface="Arita Buri Bold"/>
              </a:rPr>
              <a:t>Interpretation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686C8"/>
        </a:solidFill>
        <a:effectLst/>
      </p:bgPr>
    </p:bg>
    <p:spTree>
      <p:nvGrpSpPr>
        <p:cNvPr id="1" name=""/>
        <p:cNvGrpSpPr/>
        <p:nvPr/>
      </p:nvGrpSpPr>
      <p:grpSpPr>
        <a:xfrm>
          <a:off x="0" y="0"/>
          <a:ext cx="0" cy="0"/>
          <a:chOff x="0" y="0"/>
          <a:chExt cx="0" cy="0"/>
        </a:xfrm>
      </p:grpSpPr>
      <p:sp>
        <p:nvSpPr>
          <p:cNvPr id="2" name="TextBox 2"/>
          <p:cNvSpPr txBox="1"/>
          <p:nvPr/>
        </p:nvSpPr>
        <p:spPr>
          <a:xfrm>
            <a:off x="344283" y="3816279"/>
            <a:ext cx="9437242" cy="1195472"/>
          </a:xfrm>
          <a:prstGeom prst="rect">
            <a:avLst/>
          </a:prstGeom>
        </p:spPr>
        <p:txBody>
          <a:bodyPr lIns="0" tIns="0" rIns="0" bIns="0" rtlCol="0" anchor="t">
            <a:spAutoFit/>
          </a:bodyPr>
          <a:lstStyle/>
          <a:p>
            <a:pPr marL="0" lvl="0" indent="0" algn="l">
              <a:lnSpc>
                <a:spcPts val="8799"/>
              </a:lnSpc>
            </a:pPr>
            <a:r>
              <a:rPr lang="en-US" sz="7999">
                <a:solidFill>
                  <a:srgbClr val="FFFFFF"/>
                </a:solidFill>
                <a:latin typeface="Arita Buri Bold"/>
                <a:ea typeface="Arita Buri Bold"/>
                <a:cs typeface="Arita Buri Bold"/>
                <a:sym typeface="Arita Buri Bold"/>
              </a:rPr>
              <a:t>Retention Strategy</a:t>
            </a:r>
          </a:p>
        </p:txBody>
      </p:sp>
      <p:sp>
        <p:nvSpPr>
          <p:cNvPr id="3" name="Freeform 3">
            <a:extLst>
              <a:ext uri="{C183D7F6-B498-43B3-948B-1728B52AA6E4}">
                <adec:decorative xmlns:adec="http://schemas.microsoft.com/office/drawing/2017/decorative" xmlns="" val="1"/>
              </a:ext>
            </a:extLst>
          </p:cNvPr>
          <p:cNvSpPr/>
          <p:nvPr/>
        </p:nvSpPr>
        <p:spPr>
          <a:xfrm rot="1112919">
            <a:off x="9774564" y="1736466"/>
            <a:ext cx="6968473" cy="7222712"/>
          </a:xfrm>
          <a:custGeom>
            <a:avLst/>
            <a:gdLst/>
            <a:ahLst/>
            <a:cxnLst/>
            <a:rect l="l" t="t" r="r" b="b"/>
            <a:pathLst>
              <a:path w="6968473" h="7222712">
                <a:moveTo>
                  <a:pt x="0" y="0"/>
                </a:moveTo>
                <a:lnTo>
                  <a:pt x="6968472" y="0"/>
                </a:lnTo>
                <a:lnTo>
                  <a:pt x="6968472" y="7222712"/>
                </a:lnTo>
                <a:lnTo>
                  <a:pt x="0" y="72227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descr="a conceptual graphic of people having an idea"/>
          <p:cNvSpPr/>
          <p:nvPr/>
        </p:nvSpPr>
        <p:spPr>
          <a:xfrm>
            <a:off x="9630787" y="1911062"/>
            <a:ext cx="7256025" cy="6873519"/>
          </a:xfrm>
          <a:custGeom>
            <a:avLst/>
            <a:gdLst/>
            <a:ahLst/>
            <a:cxnLst/>
            <a:rect l="l" t="t" r="r" b="b"/>
            <a:pathLst>
              <a:path w="7256025" h="6873519">
                <a:moveTo>
                  <a:pt x="0" y="0"/>
                </a:moveTo>
                <a:lnTo>
                  <a:pt x="7256026" y="0"/>
                </a:lnTo>
                <a:lnTo>
                  <a:pt x="7256026" y="6873520"/>
                </a:lnTo>
                <a:lnTo>
                  <a:pt x="0" y="68735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rot="9173476">
            <a:off x="921412"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a:extLst>
              <a:ext uri="{C183D7F6-B498-43B3-948B-1728B52AA6E4}">
                <adec:decorative xmlns:adec="http://schemas.microsoft.com/office/drawing/2017/decorative" xmlns="" val="1"/>
              </a:ext>
            </a:extLst>
          </p:cNvPr>
          <p:cNvSpPr/>
          <p:nvPr/>
        </p:nvSpPr>
        <p:spPr>
          <a:xfrm rot="5400000">
            <a:off x="976495"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942416" y="4426999"/>
            <a:ext cx="5991563" cy="1195472"/>
          </a:xfrm>
          <a:prstGeom prst="rect">
            <a:avLst/>
          </a:prstGeom>
        </p:spPr>
        <p:txBody>
          <a:bodyPr lIns="0" tIns="0" rIns="0" bIns="0" rtlCol="0" anchor="t">
            <a:spAutoFit/>
          </a:bodyPr>
          <a:lstStyle/>
          <a:p>
            <a:pPr marL="0" lvl="0" indent="0" algn="ctr">
              <a:lnSpc>
                <a:spcPts val="8799"/>
              </a:lnSpc>
            </a:pPr>
            <a:r>
              <a:rPr lang="en-US" sz="7999">
                <a:solidFill>
                  <a:srgbClr val="FFFFFF"/>
                </a:solidFill>
                <a:latin typeface="Arita Buri Bold"/>
                <a:ea typeface="Arita Buri Bold"/>
                <a:cs typeface="Arita Buri Bold"/>
                <a:sym typeface="Arita Buri Bold"/>
              </a:rPr>
              <a:t>DSO 1</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67</a:t>
            </a:r>
          </a:p>
        </p:txBody>
      </p:sp>
      <p:sp>
        <p:nvSpPr>
          <p:cNvPr id="6" name="TextBox 6"/>
          <p:cNvSpPr txBox="1"/>
          <p:nvPr/>
        </p:nvSpPr>
        <p:spPr>
          <a:xfrm>
            <a:off x="7803390" y="3013321"/>
            <a:ext cx="9921916" cy="4003776"/>
          </a:xfrm>
          <a:prstGeom prst="rect">
            <a:avLst/>
          </a:prstGeom>
        </p:spPr>
        <p:txBody>
          <a:bodyPr lIns="0" tIns="0" rIns="0" bIns="0" rtlCol="0" anchor="t">
            <a:spAutoFit/>
          </a:bodyPr>
          <a:lstStyle/>
          <a:p>
            <a:pPr marL="0" lvl="0" indent="0" algn="ctr">
              <a:lnSpc>
                <a:spcPts val="5233"/>
              </a:lnSpc>
            </a:pPr>
            <a:r>
              <a:rPr lang="en-US" sz="4757">
                <a:solidFill>
                  <a:srgbClr val="09427D"/>
                </a:solidFill>
                <a:latin typeface="Arita Buri Bold"/>
                <a:ea typeface="Arita Buri Bold"/>
                <a:cs typeface="Arita Buri Bold"/>
                <a:sym typeface="Arita Buri Bold"/>
              </a:rPr>
              <a:t>Build and evaluate advanced machine learning models to determine the best-performing model, analyze key churn-driving features, and design data-driven retention strategies.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69827" y="1405890"/>
            <a:ext cx="17411455" cy="7116932"/>
          </a:xfrm>
          <a:custGeom>
            <a:avLst/>
            <a:gdLst/>
            <a:ahLst/>
            <a:cxnLst/>
            <a:rect l="l" t="t" r="r" b="b"/>
            <a:pathLst>
              <a:path w="17411455" h="7116932">
                <a:moveTo>
                  <a:pt x="0" y="0"/>
                </a:moveTo>
                <a:lnTo>
                  <a:pt x="17411455" y="0"/>
                </a:lnTo>
                <a:lnTo>
                  <a:pt x="17411455" y="7116932"/>
                </a:lnTo>
                <a:lnTo>
                  <a:pt x="0" y="7116932"/>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68</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363845" y="325924"/>
            <a:ext cx="11913634" cy="9635151"/>
          </a:xfrm>
          <a:custGeom>
            <a:avLst/>
            <a:gdLst/>
            <a:ahLst/>
            <a:cxnLst/>
            <a:rect l="l" t="t" r="r" b="b"/>
            <a:pathLst>
              <a:path w="11913634" h="9635151">
                <a:moveTo>
                  <a:pt x="0" y="0"/>
                </a:moveTo>
                <a:lnTo>
                  <a:pt x="11913633" y="0"/>
                </a:lnTo>
                <a:lnTo>
                  <a:pt x="11913633" y="9635152"/>
                </a:lnTo>
                <a:lnTo>
                  <a:pt x="0" y="9635152"/>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69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156160" y="1028700"/>
            <a:ext cx="16103140" cy="1993229"/>
            <a:chOff x="0" y="0"/>
            <a:chExt cx="21470854" cy="2657638"/>
          </a:xfrm>
        </p:grpSpPr>
        <p:sp>
          <p:nvSpPr>
            <p:cNvPr id="3" name="TextBox 3"/>
            <p:cNvSpPr txBox="1"/>
            <p:nvPr/>
          </p:nvSpPr>
          <p:spPr>
            <a:xfrm>
              <a:off x="0" y="9525"/>
              <a:ext cx="21470854" cy="1611842"/>
            </a:xfrm>
            <a:prstGeom prst="rect">
              <a:avLst/>
            </a:prstGeom>
          </p:spPr>
          <p:txBody>
            <a:bodyPr lIns="0" tIns="0" rIns="0" bIns="0" rtlCol="0" anchor="t">
              <a:spAutoFit/>
            </a:bodyPr>
            <a:lstStyle/>
            <a:p>
              <a:pPr marL="0" lvl="0" indent="0" algn="ctr">
                <a:lnSpc>
                  <a:spcPts val="8800"/>
                </a:lnSpc>
              </a:pPr>
              <a:r>
                <a:rPr lang="en-US" sz="8000">
                  <a:solidFill>
                    <a:srgbClr val="09427D"/>
                  </a:solidFill>
                  <a:latin typeface="Arita Buri Bold"/>
                  <a:ea typeface="Arita Buri Bold"/>
                  <a:cs typeface="Arita Buri Bold"/>
                  <a:sym typeface="Arita Buri Bold"/>
                </a:rPr>
                <a:t>Understanding Customer Churn</a:t>
              </a:r>
            </a:p>
          </p:txBody>
        </p:sp>
        <p:sp>
          <p:nvSpPr>
            <p:cNvPr id="4" name="TextBox 4"/>
            <p:cNvSpPr txBox="1"/>
            <p:nvPr/>
          </p:nvSpPr>
          <p:spPr>
            <a:xfrm>
              <a:off x="626459" y="2031865"/>
              <a:ext cx="20217936" cy="625774"/>
            </a:xfrm>
            <a:prstGeom prst="rect">
              <a:avLst/>
            </a:prstGeom>
          </p:spPr>
          <p:txBody>
            <a:bodyPr lIns="0" tIns="0" rIns="0" bIns="0" rtlCol="0" anchor="t">
              <a:spAutoFit/>
            </a:bodyPr>
            <a:lstStyle/>
            <a:p>
              <a:pPr marL="0" lvl="0" indent="0" algn="ctr">
                <a:lnSpc>
                  <a:spcPts val="3919"/>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a:t>
            </a:r>
          </a:p>
        </p:txBody>
      </p:sp>
      <p:sp>
        <p:nvSpPr>
          <p:cNvPr id="6" name="TextBox 6"/>
          <p:cNvSpPr txBox="1"/>
          <p:nvPr/>
        </p:nvSpPr>
        <p:spPr>
          <a:xfrm>
            <a:off x="618973" y="5757047"/>
            <a:ext cx="4850622" cy="1440942"/>
          </a:xfrm>
          <a:prstGeom prst="rect">
            <a:avLst/>
          </a:prstGeom>
        </p:spPr>
        <p:txBody>
          <a:bodyPr lIns="0" tIns="0" rIns="0" bIns="0" rtlCol="0" anchor="t">
            <a:spAutoFit/>
          </a:bodyPr>
          <a:lstStyle/>
          <a:p>
            <a:pPr algn="ctr">
              <a:lnSpc>
                <a:spcPts val="3863"/>
              </a:lnSpc>
            </a:pPr>
            <a:r>
              <a:rPr lang="en-US" sz="2799">
                <a:solidFill>
                  <a:srgbClr val="384655"/>
                </a:solidFill>
                <a:latin typeface="DM Sans"/>
                <a:ea typeface="DM Sans"/>
                <a:cs typeface="DM Sans"/>
                <a:sym typeface="DM Sans"/>
              </a:rPr>
              <a:t>High churn rates can severely affect profitability and growth.</a:t>
            </a:r>
          </a:p>
        </p:txBody>
      </p:sp>
      <p:sp>
        <p:nvSpPr>
          <p:cNvPr id="7" name="TextBox 7"/>
          <p:cNvSpPr txBox="1"/>
          <p:nvPr/>
        </p:nvSpPr>
        <p:spPr>
          <a:xfrm>
            <a:off x="6407742" y="5644982"/>
            <a:ext cx="4680329" cy="1926717"/>
          </a:xfrm>
          <a:prstGeom prst="rect">
            <a:avLst/>
          </a:prstGeom>
        </p:spPr>
        <p:txBody>
          <a:bodyPr lIns="0" tIns="0" rIns="0" bIns="0" rtlCol="0" anchor="t">
            <a:spAutoFit/>
          </a:bodyPr>
          <a:lstStyle/>
          <a:p>
            <a:pPr algn="ctr">
              <a:lnSpc>
                <a:spcPts val="3863"/>
              </a:lnSpc>
            </a:pPr>
            <a:r>
              <a:rPr lang="en-US" sz="2799">
                <a:solidFill>
                  <a:srgbClr val="384655"/>
                </a:solidFill>
                <a:latin typeface="DM Sans"/>
                <a:ea typeface="DM Sans"/>
                <a:cs typeface="DM Sans"/>
                <a:sym typeface="DM Sans"/>
              </a:rPr>
              <a:t>New customer can cost 5–7 times more than retaining an existing one.</a:t>
            </a:r>
          </a:p>
          <a:p>
            <a:pPr algn="ctr">
              <a:lnSpc>
                <a:spcPts val="3863"/>
              </a:lnSpc>
            </a:pPr>
            <a:endParaRPr lang="en-US" sz="2799">
              <a:solidFill>
                <a:srgbClr val="384655"/>
              </a:solidFill>
              <a:latin typeface="DM Sans"/>
              <a:ea typeface="DM Sans"/>
              <a:cs typeface="DM Sans"/>
              <a:sym typeface="DM Sans"/>
            </a:endParaRPr>
          </a:p>
        </p:txBody>
      </p:sp>
      <p:sp>
        <p:nvSpPr>
          <p:cNvPr id="8" name="TextBox 8"/>
          <p:cNvSpPr txBox="1"/>
          <p:nvPr/>
        </p:nvSpPr>
        <p:spPr>
          <a:xfrm>
            <a:off x="12026219" y="5644982"/>
            <a:ext cx="5770268" cy="1926717"/>
          </a:xfrm>
          <a:prstGeom prst="rect">
            <a:avLst/>
          </a:prstGeom>
        </p:spPr>
        <p:txBody>
          <a:bodyPr lIns="0" tIns="0" rIns="0" bIns="0" rtlCol="0" anchor="t">
            <a:spAutoFit/>
          </a:bodyPr>
          <a:lstStyle/>
          <a:p>
            <a:pPr algn="ctr">
              <a:lnSpc>
                <a:spcPts val="3863"/>
              </a:lnSpc>
            </a:pPr>
            <a:r>
              <a:rPr lang="en-US" sz="2799">
                <a:solidFill>
                  <a:srgbClr val="384655"/>
                </a:solidFill>
                <a:latin typeface="DM Sans"/>
                <a:ea typeface="DM Sans"/>
                <a:cs typeface="DM Sans"/>
                <a:sym typeface="DM Sans"/>
              </a:rPr>
              <a:t>Identifies at-risk customers.</a:t>
            </a:r>
          </a:p>
          <a:p>
            <a:pPr algn="ctr">
              <a:lnSpc>
                <a:spcPts val="3863"/>
              </a:lnSpc>
            </a:pPr>
            <a:r>
              <a:rPr lang="en-US" sz="2799">
                <a:solidFill>
                  <a:srgbClr val="384655"/>
                </a:solidFill>
                <a:latin typeface="DM Sans"/>
                <a:ea typeface="DM Sans"/>
                <a:cs typeface="DM Sans"/>
                <a:sym typeface="DM Sans"/>
              </a:rPr>
              <a:t>Targeted strategies.</a:t>
            </a:r>
          </a:p>
          <a:p>
            <a:pPr algn="ctr">
              <a:lnSpc>
                <a:spcPts val="3863"/>
              </a:lnSpc>
            </a:pPr>
            <a:r>
              <a:rPr lang="en-US" sz="2799">
                <a:solidFill>
                  <a:srgbClr val="384655"/>
                </a:solidFill>
                <a:latin typeface="DM Sans"/>
                <a:ea typeface="DM Sans"/>
                <a:cs typeface="DM Sans"/>
                <a:sym typeface="DM Sans"/>
              </a:rPr>
              <a:t>Reduces loss &amp; Improves satisfaction.</a:t>
            </a:r>
          </a:p>
        </p:txBody>
      </p:sp>
      <p:sp>
        <p:nvSpPr>
          <p:cNvPr id="9" name="TextBox 9"/>
          <p:cNvSpPr txBox="1"/>
          <p:nvPr/>
        </p:nvSpPr>
        <p:spPr>
          <a:xfrm>
            <a:off x="1009796" y="3786873"/>
            <a:ext cx="3989685" cy="1700022"/>
          </a:xfrm>
          <a:prstGeom prst="rect">
            <a:avLst/>
          </a:prstGeom>
        </p:spPr>
        <p:txBody>
          <a:bodyPr lIns="0" tIns="0" rIns="0" bIns="0" rtlCol="0" anchor="t">
            <a:spAutoFit/>
          </a:bodyPr>
          <a:lstStyle/>
          <a:p>
            <a:pPr algn="ctr">
              <a:lnSpc>
                <a:spcPts val="6623"/>
              </a:lnSpc>
            </a:pPr>
            <a:r>
              <a:rPr lang="en-US" sz="4800">
                <a:solidFill>
                  <a:srgbClr val="384655"/>
                </a:solidFill>
                <a:latin typeface="Arita Buri Bold"/>
                <a:ea typeface="Arita Buri Bold"/>
                <a:cs typeface="Arita Buri Bold"/>
                <a:sym typeface="Arita Buri Bold"/>
              </a:rPr>
              <a:t>Impact on Business</a:t>
            </a:r>
          </a:p>
        </p:txBody>
      </p:sp>
      <p:sp>
        <p:nvSpPr>
          <p:cNvPr id="10" name="TextBox 10"/>
          <p:cNvSpPr txBox="1"/>
          <p:nvPr/>
        </p:nvSpPr>
        <p:spPr>
          <a:xfrm>
            <a:off x="6407742" y="3684105"/>
            <a:ext cx="4393350" cy="1700022"/>
          </a:xfrm>
          <a:prstGeom prst="rect">
            <a:avLst/>
          </a:prstGeom>
        </p:spPr>
        <p:txBody>
          <a:bodyPr lIns="0" tIns="0" rIns="0" bIns="0" rtlCol="0" anchor="t">
            <a:spAutoFit/>
          </a:bodyPr>
          <a:lstStyle/>
          <a:p>
            <a:pPr algn="ctr">
              <a:lnSpc>
                <a:spcPts val="6623"/>
              </a:lnSpc>
            </a:pPr>
            <a:r>
              <a:rPr lang="en-US" sz="4800">
                <a:solidFill>
                  <a:srgbClr val="384655"/>
                </a:solidFill>
                <a:latin typeface="Arita Buri Bold"/>
                <a:ea typeface="Arita Buri Bold"/>
                <a:cs typeface="Arita Buri Bold"/>
                <a:sym typeface="Arita Buri Bold"/>
              </a:rPr>
              <a:t>Cost Consideration</a:t>
            </a:r>
          </a:p>
        </p:txBody>
      </p:sp>
      <p:sp>
        <p:nvSpPr>
          <p:cNvPr id="11" name="TextBox 11"/>
          <p:cNvSpPr txBox="1"/>
          <p:nvPr/>
        </p:nvSpPr>
        <p:spPr>
          <a:xfrm>
            <a:off x="12558720" y="3674808"/>
            <a:ext cx="4393350" cy="1700022"/>
          </a:xfrm>
          <a:prstGeom prst="rect">
            <a:avLst/>
          </a:prstGeom>
        </p:spPr>
        <p:txBody>
          <a:bodyPr lIns="0" tIns="0" rIns="0" bIns="0" rtlCol="0" anchor="t">
            <a:spAutoFit/>
          </a:bodyPr>
          <a:lstStyle/>
          <a:p>
            <a:pPr algn="ctr">
              <a:lnSpc>
                <a:spcPts val="6623"/>
              </a:lnSpc>
            </a:pPr>
            <a:r>
              <a:rPr lang="en-US" sz="4800">
                <a:solidFill>
                  <a:srgbClr val="384655"/>
                </a:solidFill>
                <a:latin typeface="Arita Buri Bold"/>
                <a:ea typeface="Arita Buri Bold"/>
                <a:cs typeface="Arita Buri Bold"/>
                <a:sym typeface="Arita Buri Bold"/>
              </a:rPr>
              <a:t>Why Predict Churn?</a:t>
            </a:r>
          </a:p>
        </p:txBody>
      </p:sp>
      <p:grpSp>
        <p:nvGrpSpPr>
          <p:cNvPr id="12" name="Group 12"/>
          <p:cNvGrpSpPr/>
          <p:nvPr/>
        </p:nvGrpSpPr>
        <p:grpSpPr>
          <a:xfrm>
            <a:off x="1009796" y="5376279"/>
            <a:ext cx="4068975" cy="285595"/>
            <a:chOff x="0" y="0"/>
            <a:chExt cx="8142356" cy="571500"/>
          </a:xfrm>
        </p:grpSpPr>
        <p:sp>
          <p:nvSpPr>
            <p:cNvPr id="13" name="Freeform 13"/>
            <p:cNvSpPr/>
            <p:nvPr/>
          </p:nvSpPr>
          <p:spPr>
            <a:xfrm>
              <a:off x="0" y="255270"/>
              <a:ext cx="8142356" cy="69850"/>
            </a:xfrm>
            <a:custGeom>
              <a:avLst/>
              <a:gdLst/>
              <a:ahLst/>
              <a:cxnLst/>
              <a:rect l="l" t="t" r="r" b="b"/>
              <a:pathLst>
                <a:path w="8142356" h="69850">
                  <a:moveTo>
                    <a:pt x="7851526" y="0"/>
                  </a:moveTo>
                  <a:lnTo>
                    <a:pt x="0" y="0"/>
                  </a:lnTo>
                  <a:lnTo>
                    <a:pt x="0" y="69850"/>
                  </a:lnTo>
                  <a:lnTo>
                    <a:pt x="8142356" y="69850"/>
                  </a:lnTo>
                  <a:lnTo>
                    <a:pt x="8142356" y="0"/>
                  </a:lnTo>
                  <a:close/>
                </a:path>
              </a:pathLst>
            </a:custGeom>
            <a:solidFill>
              <a:srgbClr val="FFFFFF"/>
            </a:solidFill>
          </p:spPr>
        </p:sp>
      </p:grpSp>
      <p:grpSp>
        <p:nvGrpSpPr>
          <p:cNvPr id="14" name="Group 14"/>
          <p:cNvGrpSpPr/>
          <p:nvPr/>
        </p:nvGrpSpPr>
        <p:grpSpPr>
          <a:xfrm>
            <a:off x="6569954" y="5416308"/>
            <a:ext cx="4068975" cy="285595"/>
            <a:chOff x="0" y="0"/>
            <a:chExt cx="8142356" cy="571500"/>
          </a:xfrm>
        </p:grpSpPr>
        <p:sp>
          <p:nvSpPr>
            <p:cNvPr id="15" name="Freeform 15"/>
            <p:cNvSpPr/>
            <p:nvPr/>
          </p:nvSpPr>
          <p:spPr>
            <a:xfrm>
              <a:off x="0" y="255270"/>
              <a:ext cx="8142356" cy="69850"/>
            </a:xfrm>
            <a:custGeom>
              <a:avLst/>
              <a:gdLst/>
              <a:ahLst/>
              <a:cxnLst/>
              <a:rect l="l" t="t" r="r" b="b"/>
              <a:pathLst>
                <a:path w="8142356" h="69850">
                  <a:moveTo>
                    <a:pt x="7851526" y="0"/>
                  </a:moveTo>
                  <a:lnTo>
                    <a:pt x="0" y="0"/>
                  </a:lnTo>
                  <a:lnTo>
                    <a:pt x="0" y="69850"/>
                  </a:lnTo>
                  <a:lnTo>
                    <a:pt x="8142356" y="69850"/>
                  </a:lnTo>
                  <a:lnTo>
                    <a:pt x="8142356" y="0"/>
                  </a:lnTo>
                  <a:close/>
                </a:path>
              </a:pathLst>
            </a:custGeom>
            <a:solidFill>
              <a:srgbClr val="FFFFFF"/>
            </a:solidFill>
          </p:spPr>
        </p:sp>
      </p:grpSp>
      <p:grpSp>
        <p:nvGrpSpPr>
          <p:cNvPr id="16" name="Group 16"/>
          <p:cNvGrpSpPr/>
          <p:nvPr/>
        </p:nvGrpSpPr>
        <p:grpSpPr>
          <a:xfrm>
            <a:off x="12588456" y="5407011"/>
            <a:ext cx="4068975" cy="285595"/>
            <a:chOff x="0" y="0"/>
            <a:chExt cx="8142356" cy="571500"/>
          </a:xfrm>
        </p:grpSpPr>
        <p:sp>
          <p:nvSpPr>
            <p:cNvPr id="17" name="Freeform 17"/>
            <p:cNvSpPr/>
            <p:nvPr/>
          </p:nvSpPr>
          <p:spPr>
            <a:xfrm>
              <a:off x="0" y="255270"/>
              <a:ext cx="8142356" cy="69850"/>
            </a:xfrm>
            <a:custGeom>
              <a:avLst/>
              <a:gdLst/>
              <a:ahLst/>
              <a:cxnLst/>
              <a:rect l="l" t="t" r="r" b="b"/>
              <a:pathLst>
                <a:path w="8142356" h="69850">
                  <a:moveTo>
                    <a:pt x="7851526" y="0"/>
                  </a:moveTo>
                  <a:lnTo>
                    <a:pt x="0" y="0"/>
                  </a:lnTo>
                  <a:lnTo>
                    <a:pt x="0" y="69850"/>
                  </a:lnTo>
                  <a:lnTo>
                    <a:pt x="8142356" y="69850"/>
                  </a:lnTo>
                  <a:lnTo>
                    <a:pt x="8142356" y="0"/>
                  </a:lnTo>
                  <a:close/>
                </a:path>
              </a:pathLst>
            </a:custGeom>
            <a:solidFill>
              <a:srgbClr val="FFFFFF"/>
            </a:solidFill>
          </p:spPr>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65062" y="1880273"/>
            <a:ext cx="18618123" cy="6004345"/>
          </a:xfrm>
          <a:custGeom>
            <a:avLst/>
            <a:gdLst/>
            <a:ahLst/>
            <a:cxnLst/>
            <a:rect l="l" t="t" r="r" b="b"/>
            <a:pathLst>
              <a:path w="18618123" h="6004345">
                <a:moveTo>
                  <a:pt x="0" y="0"/>
                </a:moveTo>
                <a:lnTo>
                  <a:pt x="18618124" y="0"/>
                </a:lnTo>
                <a:lnTo>
                  <a:pt x="18618124" y="6004345"/>
                </a:lnTo>
                <a:lnTo>
                  <a:pt x="0" y="6004345"/>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70</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xmlns="" val="1"/>
              </a:ext>
            </a:extLst>
          </p:cNvPr>
          <p:cNvSpPr/>
          <p:nvPr/>
        </p:nvSpPr>
        <p:spPr>
          <a:xfrm rot="9173476">
            <a:off x="921412"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a:extLst>
              <a:ext uri="{C183D7F6-B498-43B3-948B-1728B52AA6E4}">
                <adec:decorative xmlns:adec="http://schemas.microsoft.com/office/drawing/2017/decorative" xmlns="" val="1"/>
              </a:ext>
            </a:extLst>
          </p:cNvPr>
          <p:cNvSpPr/>
          <p:nvPr/>
        </p:nvSpPr>
        <p:spPr>
          <a:xfrm rot="5400000">
            <a:off x="976495" y="1453958"/>
            <a:ext cx="6033572" cy="7122504"/>
          </a:xfrm>
          <a:custGeom>
            <a:avLst/>
            <a:gdLst/>
            <a:ahLst/>
            <a:cxnLst/>
            <a:rect l="l" t="t" r="r" b="b"/>
            <a:pathLst>
              <a:path w="6033572" h="7122504">
                <a:moveTo>
                  <a:pt x="0" y="0"/>
                </a:moveTo>
                <a:lnTo>
                  <a:pt x="6033572" y="0"/>
                </a:lnTo>
                <a:lnTo>
                  <a:pt x="6033572" y="7122504"/>
                </a:lnTo>
                <a:lnTo>
                  <a:pt x="0" y="71225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942416" y="4426999"/>
            <a:ext cx="5991563" cy="1195472"/>
          </a:xfrm>
          <a:prstGeom prst="rect">
            <a:avLst/>
          </a:prstGeom>
        </p:spPr>
        <p:txBody>
          <a:bodyPr lIns="0" tIns="0" rIns="0" bIns="0" rtlCol="0" anchor="t">
            <a:spAutoFit/>
          </a:bodyPr>
          <a:lstStyle/>
          <a:p>
            <a:pPr marL="0" lvl="0" indent="0" algn="ctr">
              <a:lnSpc>
                <a:spcPts val="8799"/>
              </a:lnSpc>
            </a:pPr>
            <a:r>
              <a:rPr lang="en-US" sz="7999">
                <a:solidFill>
                  <a:srgbClr val="FFFFFF"/>
                </a:solidFill>
                <a:latin typeface="Arita Buri Bold"/>
                <a:ea typeface="Arita Buri Bold"/>
                <a:cs typeface="Arita Buri Bold"/>
                <a:sym typeface="Arita Buri Bold"/>
              </a:rPr>
              <a:t>DSO 2</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71</a:t>
            </a:r>
          </a:p>
        </p:txBody>
      </p:sp>
      <p:sp>
        <p:nvSpPr>
          <p:cNvPr id="6" name="TextBox 6"/>
          <p:cNvSpPr txBox="1"/>
          <p:nvPr/>
        </p:nvSpPr>
        <p:spPr>
          <a:xfrm>
            <a:off x="7629617" y="3798837"/>
            <a:ext cx="9921916" cy="2689326"/>
          </a:xfrm>
          <a:prstGeom prst="rect">
            <a:avLst/>
          </a:prstGeom>
        </p:spPr>
        <p:txBody>
          <a:bodyPr lIns="0" tIns="0" rIns="0" bIns="0" rtlCol="0" anchor="t">
            <a:spAutoFit/>
          </a:bodyPr>
          <a:lstStyle/>
          <a:p>
            <a:pPr marL="0" lvl="0" indent="0" algn="ctr">
              <a:lnSpc>
                <a:spcPts val="5233"/>
              </a:lnSpc>
            </a:pPr>
            <a:r>
              <a:rPr lang="en-US" sz="4757">
                <a:solidFill>
                  <a:srgbClr val="09427D"/>
                </a:solidFill>
                <a:latin typeface="Arita Buri Bold"/>
                <a:ea typeface="Arita Buri Bold"/>
                <a:cs typeface="Arita Buri Bold"/>
                <a:sym typeface="Arita Buri Bold"/>
              </a:rPr>
              <a:t>Build and optimize machine learning algorithms to forecast churn and cluster Costumers to interpret their behavior pattern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4293825" y="1639556"/>
            <a:ext cx="9700349" cy="8924321"/>
          </a:xfrm>
          <a:custGeom>
            <a:avLst/>
            <a:gdLst/>
            <a:ahLst/>
            <a:cxnLst/>
            <a:rect l="l" t="t" r="r" b="b"/>
            <a:pathLst>
              <a:path w="9700349" h="8924321">
                <a:moveTo>
                  <a:pt x="0" y="0"/>
                </a:moveTo>
                <a:lnTo>
                  <a:pt x="9700350" y="0"/>
                </a:lnTo>
                <a:lnTo>
                  <a:pt x="9700350" y="8924321"/>
                </a:lnTo>
                <a:lnTo>
                  <a:pt x="0" y="8924321"/>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72</a:t>
            </a:r>
          </a:p>
        </p:txBody>
      </p:sp>
      <p:sp>
        <p:nvSpPr>
          <p:cNvPr id="4" name="TextBox 4"/>
          <p:cNvSpPr txBox="1"/>
          <p:nvPr/>
        </p:nvSpPr>
        <p:spPr>
          <a:xfrm>
            <a:off x="2256216" y="322594"/>
            <a:ext cx="11846711" cy="1316962"/>
          </a:xfrm>
          <a:prstGeom prst="rect">
            <a:avLst/>
          </a:prstGeom>
        </p:spPr>
        <p:txBody>
          <a:bodyPr lIns="0" tIns="0" rIns="0" bIns="0" rtlCol="0" anchor="t">
            <a:spAutoFit/>
          </a:bodyPr>
          <a:lstStyle/>
          <a:p>
            <a:pPr marL="0" lvl="0" indent="0" algn="ctr">
              <a:lnSpc>
                <a:spcPts val="5198"/>
              </a:lnSpc>
              <a:spcBef>
                <a:spcPct val="0"/>
              </a:spcBef>
            </a:pPr>
            <a:r>
              <a:rPr lang="en-US" sz="3713">
                <a:solidFill>
                  <a:srgbClr val="A50B10"/>
                </a:solidFill>
                <a:latin typeface="Arita Buri Bold"/>
                <a:ea typeface="Arita Buri Bold"/>
                <a:cs typeface="Arita Buri Bold"/>
                <a:sym typeface="Arita Buri Bold"/>
              </a:rPr>
              <a:t>Coreclation cercle for PCA for  2 components that explain the highest variance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939510" y="1639556"/>
            <a:ext cx="12408980" cy="8647444"/>
          </a:xfrm>
          <a:custGeom>
            <a:avLst/>
            <a:gdLst/>
            <a:ahLst/>
            <a:cxnLst/>
            <a:rect l="l" t="t" r="r" b="b"/>
            <a:pathLst>
              <a:path w="12408980" h="8647444">
                <a:moveTo>
                  <a:pt x="0" y="0"/>
                </a:moveTo>
                <a:lnTo>
                  <a:pt x="12408980" y="0"/>
                </a:lnTo>
                <a:lnTo>
                  <a:pt x="12408980" y="8647444"/>
                </a:lnTo>
                <a:lnTo>
                  <a:pt x="0" y="8647444"/>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73</a:t>
            </a:r>
          </a:p>
        </p:txBody>
      </p:sp>
      <p:sp>
        <p:nvSpPr>
          <p:cNvPr id="4" name="TextBox 4"/>
          <p:cNvSpPr txBox="1"/>
          <p:nvPr/>
        </p:nvSpPr>
        <p:spPr>
          <a:xfrm>
            <a:off x="2795454" y="198155"/>
            <a:ext cx="11846711" cy="1972611"/>
          </a:xfrm>
          <a:prstGeom prst="rect">
            <a:avLst/>
          </a:prstGeom>
        </p:spPr>
        <p:txBody>
          <a:bodyPr lIns="0" tIns="0" rIns="0" bIns="0" rtlCol="0" anchor="t">
            <a:spAutoFit/>
          </a:bodyPr>
          <a:lstStyle/>
          <a:p>
            <a:pPr algn="ctr">
              <a:lnSpc>
                <a:spcPts val="5198"/>
              </a:lnSpc>
            </a:pPr>
            <a:r>
              <a:rPr lang="en-US" sz="3713">
                <a:solidFill>
                  <a:srgbClr val="A50B10"/>
                </a:solidFill>
                <a:latin typeface="Arita Buri Bold"/>
                <a:ea typeface="Arita Buri Bold"/>
                <a:cs typeface="Arita Buri Bold"/>
                <a:sym typeface="Arita Buri Bold"/>
              </a:rPr>
              <a:t> Determine the optimal number of clusters using the silhouette score</a:t>
            </a:r>
          </a:p>
          <a:p>
            <a:pPr marL="0" lvl="0" indent="0" algn="ctr">
              <a:lnSpc>
                <a:spcPts val="5198"/>
              </a:lnSpc>
              <a:spcBef>
                <a:spcPct val="0"/>
              </a:spcBef>
            </a:pPr>
            <a:endParaRPr lang="en-US" sz="3713">
              <a:solidFill>
                <a:srgbClr val="A50B10"/>
              </a:solidFill>
              <a:latin typeface="Arita Buri Bold"/>
              <a:ea typeface="Arita Buri Bold"/>
              <a:cs typeface="Arita Buri Bold"/>
              <a:sym typeface="Arita Buri Bo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4295480" y="2771793"/>
            <a:ext cx="9697041" cy="7515207"/>
          </a:xfrm>
          <a:custGeom>
            <a:avLst/>
            <a:gdLst/>
            <a:ahLst/>
            <a:cxnLst/>
            <a:rect l="l" t="t" r="r" b="b"/>
            <a:pathLst>
              <a:path w="9697041" h="7515207">
                <a:moveTo>
                  <a:pt x="0" y="0"/>
                </a:moveTo>
                <a:lnTo>
                  <a:pt x="9697040" y="0"/>
                </a:lnTo>
                <a:lnTo>
                  <a:pt x="9697040" y="7515207"/>
                </a:lnTo>
                <a:lnTo>
                  <a:pt x="0" y="7515207"/>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74</a:t>
            </a:r>
          </a:p>
        </p:txBody>
      </p:sp>
      <p:sp>
        <p:nvSpPr>
          <p:cNvPr id="4" name="TextBox 4"/>
          <p:cNvSpPr txBox="1"/>
          <p:nvPr/>
        </p:nvSpPr>
        <p:spPr>
          <a:xfrm>
            <a:off x="2152517" y="588009"/>
            <a:ext cx="13718866" cy="767081"/>
          </a:xfrm>
          <a:prstGeom prst="rect">
            <a:avLst/>
          </a:prstGeom>
        </p:spPr>
        <p:txBody>
          <a:bodyPr lIns="0" tIns="0" rIns="0" bIns="0" rtlCol="0" anchor="t">
            <a:spAutoFit/>
          </a:bodyPr>
          <a:lstStyle/>
          <a:p>
            <a:pPr marL="0" lvl="0" indent="0" algn="ctr">
              <a:lnSpc>
                <a:spcPts val="6019"/>
              </a:lnSpc>
              <a:spcBef>
                <a:spcPct val="0"/>
              </a:spcBef>
            </a:pPr>
            <a:r>
              <a:rPr lang="en-US" sz="4299" b="1" u="none" strike="noStrike">
                <a:solidFill>
                  <a:srgbClr val="A50B10"/>
                </a:solidFill>
                <a:latin typeface="Arita Buri Bold"/>
                <a:ea typeface="Arita Buri Bold"/>
                <a:cs typeface="Arita Buri Bold"/>
                <a:sym typeface="Arita Buri Bold"/>
              </a:rPr>
              <a:t>K-means Clustering</a:t>
            </a:r>
          </a:p>
        </p:txBody>
      </p:sp>
      <p:sp>
        <p:nvSpPr>
          <p:cNvPr id="5" name="TextBox 5"/>
          <p:cNvSpPr txBox="1"/>
          <p:nvPr/>
        </p:nvSpPr>
        <p:spPr>
          <a:xfrm>
            <a:off x="764569" y="1407296"/>
            <a:ext cx="16786880" cy="1121792"/>
          </a:xfrm>
          <a:prstGeom prst="rect">
            <a:avLst/>
          </a:prstGeom>
        </p:spPr>
        <p:txBody>
          <a:bodyPr lIns="0" tIns="0" rIns="0" bIns="0" rtlCol="0" anchor="t">
            <a:spAutoFit/>
          </a:bodyPr>
          <a:lstStyle/>
          <a:p>
            <a:pPr algn="ctr">
              <a:lnSpc>
                <a:spcPts val="4576"/>
              </a:lnSpc>
            </a:pPr>
            <a:r>
              <a:rPr lang="en-US" sz="2299">
                <a:solidFill>
                  <a:srgbClr val="000000"/>
                </a:solidFill>
                <a:latin typeface="Arita Buri Bold"/>
                <a:ea typeface="Arita Buri Bold"/>
                <a:cs typeface="Arita Buri Bold"/>
                <a:sym typeface="Arita Buri Bold"/>
              </a:rPr>
              <a:t>We used PCA to reduce the dimensionality of the dataset to 2 components and applied K-Means Clustering to identify distinct groups of churned customers.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68234" y="2137800"/>
            <a:ext cx="17551532" cy="6011400"/>
          </a:xfrm>
          <a:custGeom>
            <a:avLst/>
            <a:gdLst/>
            <a:ahLst/>
            <a:cxnLst/>
            <a:rect l="l" t="t" r="r" b="b"/>
            <a:pathLst>
              <a:path w="17551532" h="6011400">
                <a:moveTo>
                  <a:pt x="0" y="0"/>
                </a:moveTo>
                <a:lnTo>
                  <a:pt x="17551532" y="0"/>
                </a:lnTo>
                <a:lnTo>
                  <a:pt x="17551532" y="6011400"/>
                </a:lnTo>
                <a:lnTo>
                  <a:pt x="0" y="6011400"/>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75</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3002118" y="1751326"/>
            <a:ext cx="12283763" cy="8675408"/>
          </a:xfrm>
          <a:custGeom>
            <a:avLst/>
            <a:gdLst/>
            <a:ahLst/>
            <a:cxnLst/>
            <a:rect l="l" t="t" r="r" b="b"/>
            <a:pathLst>
              <a:path w="12283763" h="8675408">
                <a:moveTo>
                  <a:pt x="0" y="0"/>
                </a:moveTo>
                <a:lnTo>
                  <a:pt x="12283764" y="0"/>
                </a:lnTo>
                <a:lnTo>
                  <a:pt x="12283764" y="8675408"/>
                </a:lnTo>
                <a:lnTo>
                  <a:pt x="0" y="8675408"/>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76</a:t>
            </a:r>
          </a:p>
        </p:txBody>
      </p:sp>
      <p:sp>
        <p:nvSpPr>
          <p:cNvPr id="4" name="TextBox 4"/>
          <p:cNvSpPr txBox="1"/>
          <p:nvPr/>
        </p:nvSpPr>
        <p:spPr>
          <a:xfrm>
            <a:off x="0" y="228146"/>
            <a:ext cx="17624323" cy="1325246"/>
          </a:xfrm>
          <a:prstGeom prst="rect">
            <a:avLst/>
          </a:prstGeom>
        </p:spPr>
        <p:txBody>
          <a:bodyPr lIns="0" tIns="0" rIns="0" bIns="0" rtlCol="0" anchor="t">
            <a:spAutoFit/>
          </a:bodyPr>
          <a:lstStyle/>
          <a:p>
            <a:pPr marL="0" lvl="0" indent="0" algn="ctr">
              <a:lnSpc>
                <a:spcPts val="5179"/>
              </a:lnSpc>
              <a:spcBef>
                <a:spcPct val="0"/>
              </a:spcBef>
            </a:pPr>
            <a:r>
              <a:rPr lang="en-US" sz="3699" b="1" u="none" strike="noStrike">
                <a:solidFill>
                  <a:srgbClr val="A50B10"/>
                </a:solidFill>
                <a:latin typeface="Arita Buri Bold"/>
                <a:ea typeface="Arita Buri Bold"/>
                <a:cs typeface="Arita Buri Bold"/>
                <a:sym typeface="Arita Buri Bold"/>
              </a:rPr>
              <a:t>the table displays mean values of the features for each cluster. It helps interpret how each cluster behaves based on their average feature values.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760728" y="257316"/>
            <a:ext cx="15299207" cy="9772368"/>
          </a:xfrm>
          <a:custGeom>
            <a:avLst/>
            <a:gdLst/>
            <a:ahLst/>
            <a:cxnLst/>
            <a:rect l="l" t="t" r="r" b="b"/>
            <a:pathLst>
              <a:path w="15299207" h="9772368">
                <a:moveTo>
                  <a:pt x="0" y="0"/>
                </a:moveTo>
                <a:lnTo>
                  <a:pt x="15299207" y="0"/>
                </a:lnTo>
                <a:lnTo>
                  <a:pt x="15299207" y="9772368"/>
                </a:lnTo>
                <a:lnTo>
                  <a:pt x="0" y="9772368"/>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77</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9574887" y="2976728"/>
            <a:ext cx="9098432" cy="3332479"/>
          </a:xfrm>
          <a:prstGeom prst="rect">
            <a:avLst/>
          </a:prstGeom>
        </p:spPr>
        <p:txBody>
          <a:bodyPr lIns="0" tIns="0" rIns="0" bIns="0" rtlCol="0" anchor="t">
            <a:spAutoFit/>
          </a:bodyPr>
          <a:lstStyle/>
          <a:p>
            <a:pPr marL="0" lvl="0" indent="0" algn="l">
              <a:lnSpc>
                <a:spcPts val="13360"/>
              </a:lnSpc>
            </a:pPr>
            <a:r>
              <a:rPr lang="en-US" sz="8000">
                <a:solidFill>
                  <a:srgbClr val="264C3D"/>
                </a:solidFill>
                <a:latin typeface="Arita Buri Bold"/>
                <a:ea typeface="Arita Buri Bold"/>
                <a:cs typeface="Arita Buri Bold"/>
                <a:sym typeface="Arita Buri Bold"/>
              </a:rPr>
              <a:t>Thank You For Your Attention!</a:t>
            </a:r>
          </a:p>
        </p:txBody>
      </p:sp>
      <p:sp>
        <p:nvSpPr>
          <p:cNvPr id="3" name="Freeform 3">
            <a:extLst>
              <a:ext uri="{C183D7F6-B498-43B3-948B-1728B52AA6E4}">
                <adec:decorative xmlns:adec="http://schemas.microsoft.com/office/drawing/2017/decorative" xmlns="" val="1"/>
              </a:ext>
            </a:extLst>
          </p:cNvPr>
          <p:cNvSpPr/>
          <p:nvPr/>
        </p:nvSpPr>
        <p:spPr>
          <a:xfrm rot="-7351815">
            <a:off x="1287527" y="1802903"/>
            <a:ext cx="7412922" cy="7683377"/>
          </a:xfrm>
          <a:custGeom>
            <a:avLst/>
            <a:gdLst/>
            <a:ahLst/>
            <a:cxnLst/>
            <a:rect l="l" t="t" r="r" b="b"/>
            <a:pathLst>
              <a:path w="7412922" h="7683377">
                <a:moveTo>
                  <a:pt x="0" y="0"/>
                </a:moveTo>
                <a:lnTo>
                  <a:pt x="7412923" y="0"/>
                </a:lnTo>
                <a:lnTo>
                  <a:pt x="7412923" y="7683377"/>
                </a:lnTo>
                <a:lnTo>
                  <a:pt x="0" y="7683377"/>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sp>
        <p:nvSpPr>
          <p:cNvPr id="4" name="Freeform 4" descr="a textured organic illustration of people interacting with a giant mobile phone"/>
          <p:cNvSpPr/>
          <p:nvPr/>
        </p:nvSpPr>
        <p:spPr>
          <a:xfrm>
            <a:off x="1121596" y="2497129"/>
            <a:ext cx="8298445" cy="5761341"/>
          </a:xfrm>
          <a:custGeom>
            <a:avLst/>
            <a:gdLst/>
            <a:ahLst/>
            <a:cxnLst/>
            <a:rect l="l" t="t" r="r" b="b"/>
            <a:pathLst>
              <a:path w="8298445" h="5761341">
                <a:moveTo>
                  <a:pt x="0" y="0"/>
                </a:moveTo>
                <a:lnTo>
                  <a:pt x="8298445" y="0"/>
                </a:lnTo>
                <a:lnTo>
                  <a:pt x="8298445" y="5761341"/>
                </a:lnTo>
                <a:lnTo>
                  <a:pt x="0" y="57613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78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156160" y="1028700"/>
            <a:ext cx="16103140" cy="1993229"/>
            <a:chOff x="0" y="0"/>
            <a:chExt cx="21470854" cy="2657638"/>
          </a:xfrm>
        </p:grpSpPr>
        <p:sp>
          <p:nvSpPr>
            <p:cNvPr id="3" name="TextBox 3"/>
            <p:cNvSpPr txBox="1"/>
            <p:nvPr/>
          </p:nvSpPr>
          <p:spPr>
            <a:xfrm>
              <a:off x="0" y="9525"/>
              <a:ext cx="21470854" cy="1611842"/>
            </a:xfrm>
            <a:prstGeom prst="rect">
              <a:avLst/>
            </a:prstGeom>
          </p:spPr>
          <p:txBody>
            <a:bodyPr lIns="0" tIns="0" rIns="0" bIns="0" rtlCol="0" anchor="t">
              <a:spAutoFit/>
            </a:bodyPr>
            <a:lstStyle/>
            <a:p>
              <a:pPr marL="0" lvl="0" indent="0" algn="ctr">
                <a:lnSpc>
                  <a:spcPts val="8800"/>
                </a:lnSpc>
              </a:pPr>
              <a:r>
                <a:rPr lang="en-US" sz="8000">
                  <a:solidFill>
                    <a:srgbClr val="09427D"/>
                  </a:solidFill>
                  <a:latin typeface="Arita Buri Bold"/>
                  <a:ea typeface="Arita Buri Bold"/>
                  <a:cs typeface="Arita Buri Bold"/>
                  <a:sym typeface="Arita Buri Bold"/>
                </a:rPr>
                <a:t>BO &amp; DSO</a:t>
              </a:r>
            </a:p>
          </p:txBody>
        </p:sp>
        <p:sp>
          <p:nvSpPr>
            <p:cNvPr id="4" name="TextBox 4"/>
            <p:cNvSpPr txBox="1"/>
            <p:nvPr/>
          </p:nvSpPr>
          <p:spPr>
            <a:xfrm>
              <a:off x="626459" y="2031865"/>
              <a:ext cx="20217936" cy="625774"/>
            </a:xfrm>
            <a:prstGeom prst="rect">
              <a:avLst/>
            </a:prstGeom>
          </p:spPr>
          <p:txBody>
            <a:bodyPr lIns="0" tIns="0" rIns="0" bIns="0" rtlCol="0" anchor="t">
              <a:spAutoFit/>
            </a:bodyPr>
            <a:lstStyle/>
            <a:p>
              <a:pPr marL="0" lvl="0" indent="0" algn="ctr">
                <a:lnSpc>
                  <a:spcPts val="3919"/>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8</a:t>
            </a:r>
          </a:p>
        </p:txBody>
      </p:sp>
      <p:sp>
        <p:nvSpPr>
          <p:cNvPr id="6" name="TextBox 6"/>
          <p:cNvSpPr txBox="1"/>
          <p:nvPr/>
        </p:nvSpPr>
        <p:spPr>
          <a:xfrm>
            <a:off x="4892887" y="3983459"/>
            <a:ext cx="11902832" cy="1040766"/>
          </a:xfrm>
          <a:prstGeom prst="rect">
            <a:avLst/>
          </a:prstGeom>
        </p:spPr>
        <p:txBody>
          <a:bodyPr lIns="0" tIns="0" rIns="0" bIns="0" rtlCol="0" anchor="t">
            <a:spAutoFit/>
          </a:bodyPr>
          <a:lstStyle/>
          <a:p>
            <a:pPr algn="l">
              <a:lnSpc>
                <a:spcPts val="4059"/>
              </a:lnSpc>
              <a:spcBef>
                <a:spcPct val="0"/>
              </a:spcBef>
            </a:pPr>
            <a:r>
              <a:rPr lang="en-US" sz="2899" spc="289">
                <a:solidFill>
                  <a:srgbClr val="000000"/>
                </a:solidFill>
                <a:latin typeface="Arita Buri Light"/>
                <a:ea typeface="Arita Buri Light"/>
                <a:cs typeface="Arita Buri Light"/>
                <a:sym typeface="Arita Buri Light"/>
              </a:rPr>
              <a:t>Enhance customer satisfaction by Identifying the key factors driving customer churn </a:t>
            </a:r>
          </a:p>
        </p:txBody>
      </p:sp>
      <p:sp>
        <p:nvSpPr>
          <p:cNvPr id="7" name="TextBox 7"/>
          <p:cNvSpPr txBox="1"/>
          <p:nvPr/>
        </p:nvSpPr>
        <p:spPr>
          <a:xfrm>
            <a:off x="2748169" y="3926309"/>
            <a:ext cx="1300996" cy="934720"/>
          </a:xfrm>
          <a:prstGeom prst="rect">
            <a:avLst/>
          </a:prstGeom>
        </p:spPr>
        <p:txBody>
          <a:bodyPr lIns="0" tIns="0" rIns="0" bIns="0" rtlCol="0" anchor="t">
            <a:spAutoFit/>
          </a:bodyPr>
          <a:lstStyle/>
          <a:p>
            <a:pPr algn="ctr">
              <a:lnSpc>
                <a:spcPts val="7279"/>
              </a:lnSpc>
            </a:pPr>
            <a:r>
              <a:rPr lang="en-US" sz="5199">
                <a:solidFill>
                  <a:srgbClr val="000000"/>
                </a:solidFill>
                <a:latin typeface="Arita Buri Bold"/>
                <a:ea typeface="Arita Buri Bold"/>
                <a:cs typeface="Arita Buri Bold"/>
                <a:sym typeface="Arita Buri Bold"/>
              </a:rPr>
              <a:t>BO1</a:t>
            </a:r>
          </a:p>
        </p:txBody>
      </p:sp>
      <p:sp>
        <p:nvSpPr>
          <p:cNvPr id="8" name="TextBox 8"/>
          <p:cNvSpPr txBox="1"/>
          <p:nvPr/>
        </p:nvSpPr>
        <p:spPr>
          <a:xfrm>
            <a:off x="4981188" y="6390876"/>
            <a:ext cx="11902832" cy="1466216"/>
          </a:xfrm>
          <a:prstGeom prst="rect">
            <a:avLst/>
          </a:prstGeom>
        </p:spPr>
        <p:txBody>
          <a:bodyPr lIns="0" tIns="0" rIns="0" bIns="0" rtlCol="0" anchor="t">
            <a:spAutoFit/>
          </a:bodyPr>
          <a:lstStyle/>
          <a:p>
            <a:pPr algn="l">
              <a:lnSpc>
                <a:spcPts val="4059"/>
              </a:lnSpc>
            </a:pPr>
            <a:r>
              <a:rPr lang="en-US" sz="2899" spc="289">
                <a:solidFill>
                  <a:srgbClr val="000000"/>
                </a:solidFill>
                <a:latin typeface="Arita Buri Light"/>
                <a:ea typeface="Arita Buri Light"/>
                <a:cs typeface="Arita Buri Light"/>
                <a:sym typeface="Arita Buri Light"/>
              </a:rPr>
              <a:t>Identify customers with a high likelihood of churn to enable effective retention strategies and minimize churn</a:t>
            </a:r>
          </a:p>
          <a:p>
            <a:pPr algn="l">
              <a:lnSpc>
                <a:spcPts val="3359"/>
              </a:lnSpc>
              <a:spcBef>
                <a:spcPct val="0"/>
              </a:spcBef>
            </a:pPr>
            <a:endParaRPr lang="en-US" sz="2899" spc="289">
              <a:solidFill>
                <a:srgbClr val="000000"/>
              </a:solidFill>
              <a:latin typeface="Arita Buri Light"/>
              <a:ea typeface="Arita Buri Light"/>
              <a:cs typeface="Arita Buri Light"/>
              <a:sym typeface="Arita Buri Light"/>
            </a:endParaRPr>
          </a:p>
        </p:txBody>
      </p:sp>
      <p:sp>
        <p:nvSpPr>
          <p:cNvPr id="9" name="TextBox 9"/>
          <p:cNvSpPr txBox="1"/>
          <p:nvPr/>
        </p:nvSpPr>
        <p:spPr>
          <a:xfrm>
            <a:off x="2748169" y="6500450"/>
            <a:ext cx="1345147" cy="934720"/>
          </a:xfrm>
          <a:prstGeom prst="rect">
            <a:avLst/>
          </a:prstGeom>
        </p:spPr>
        <p:txBody>
          <a:bodyPr lIns="0" tIns="0" rIns="0" bIns="0" rtlCol="0" anchor="t">
            <a:spAutoFit/>
          </a:bodyPr>
          <a:lstStyle/>
          <a:p>
            <a:pPr algn="ctr">
              <a:lnSpc>
                <a:spcPts val="7279"/>
              </a:lnSpc>
            </a:pPr>
            <a:r>
              <a:rPr lang="en-US" sz="5199">
                <a:solidFill>
                  <a:srgbClr val="000000"/>
                </a:solidFill>
                <a:latin typeface="Arita Buri Bold"/>
                <a:ea typeface="Arita Buri Bold"/>
                <a:cs typeface="Arita Buri Bold"/>
                <a:sym typeface="Arita Buri Bold"/>
              </a:rPr>
              <a:t>BO2</a:t>
            </a:r>
          </a:p>
        </p:txBody>
      </p:sp>
      <p:sp>
        <p:nvSpPr>
          <p:cNvPr id="10" name="Freeform 10">
            <a:extLst>
              <a:ext uri="{C183D7F6-B498-43B3-948B-1728B52AA6E4}">
                <adec:decorative xmlns:adec="http://schemas.microsoft.com/office/drawing/2017/decorative" xmlns="" val="1"/>
              </a:ext>
            </a:extLst>
          </p:cNvPr>
          <p:cNvSpPr/>
          <p:nvPr/>
        </p:nvSpPr>
        <p:spPr>
          <a:xfrm>
            <a:off x="4097321" y="2851409"/>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a:extLst>
              <a:ext uri="{C183D7F6-B498-43B3-948B-1728B52AA6E4}">
                <adec:decorative xmlns:adec="http://schemas.microsoft.com/office/drawing/2017/decorative" xmlns="" val="1"/>
              </a:ext>
            </a:extLst>
          </p:cNvPr>
          <p:cNvSpPr/>
          <p:nvPr/>
        </p:nvSpPr>
        <p:spPr>
          <a:xfrm>
            <a:off x="4137466" y="5381226"/>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Freeform 12">
            <a:extLst>
              <a:ext uri="{C183D7F6-B498-43B3-948B-1728B52AA6E4}">
                <adec:decorative xmlns:adec="http://schemas.microsoft.com/office/drawing/2017/decorative" xmlns="" val="1"/>
              </a:ext>
            </a:extLst>
          </p:cNvPr>
          <p:cNvSpPr/>
          <p:nvPr/>
        </p:nvSpPr>
        <p:spPr>
          <a:xfrm>
            <a:off x="4137466" y="6877542"/>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156160" y="1028700"/>
            <a:ext cx="16103140" cy="1993229"/>
            <a:chOff x="0" y="0"/>
            <a:chExt cx="21470854" cy="2657638"/>
          </a:xfrm>
        </p:grpSpPr>
        <p:sp>
          <p:nvSpPr>
            <p:cNvPr id="3" name="TextBox 3"/>
            <p:cNvSpPr txBox="1"/>
            <p:nvPr/>
          </p:nvSpPr>
          <p:spPr>
            <a:xfrm>
              <a:off x="0" y="9525"/>
              <a:ext cx="21470854" cy="1611842"/>
            </a:xfrm>
            <a:prstGeom prst="rect">
              <a:avLst/>
            </a:prstGeom>
          </p:spPr>
          <p:txBody>
            <a:bodyPr lIns="0" tIns="0" rIns="0" bIns="0" rtlCol="0" anchor="t">
              <a:spAutoFit/>
            </a:bodyPr>
            <a:lstStyle/>
            <a:p>
              <a:pPr marL="0" lvl="0" indent="0" algn="ctr">
                <a:lnSpc>
                  <a:spcPts val="8800"/>
                </a:lnSpc>
              </a:pPr>
              <a:r>
                <a:rPr lang="en-US" sz="8000">
                  <a:solidFill>
                    <a:srgbClr val="09427D"/>
                  </a:solidFill>
                  <a:latin typeface="Arita Buri Bold"/>
                  <a:ea typeface="Arita Buri Bold"/>
                  <a:cs typeface="Arita Buri Bold"/>
                  <a:sym typeface="Arita Buri Bold"/>
                </a:rPr>
                <a:t>BO &amp; DSO</a:t>
              </a:r>
            </a:p>
          </p:txBody>
        </p:sp>
        <p:sp>
          <p:nvSpPr>
            <p:cNvPr id="4" name="TextBox 4"/>
            <p:cNvSpPr txBox="1"/>
            <p:nvPr/>
          </p:nvSpPr>
          <p:spPr>
            <a:xfrm>
              <a:off x="626459" y="2031865"/>
              <a:ext cx="20217936" cy="625774"/>
            </a:xfrm>
            <a:prstGeom prst="rect">
              <a:avLst/>
            </a:prstGeom>
          </p:spPr>
          <p:txBody>
            <a:bodyPr lIns="0" tIns="0" rIns="0" bIns="0" rtlCol="0" anchor="t">
              <a:spAutoFit/>
            </a:bodyPr>
            <a:lstStyle/>
            <a:p>
              <a:pPr marL="0" lvl="0" indent="0" algn="ctr">
                <a:lnSpc>
                  <a:spcPts val="3919"/>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09427D"/>
                </a:solidFill>
                <a:latin typeface="HK Grotesk Medium Bold"/>
                <a:ea typeface="HK Grotesk Medium Bold"/>
                <a:cs typeface="HK Grotesk Medium Bold"/>
                <a:sym typeface="HK Grotesk Medium Bold"/>
              </a:rPr>
              <a:t>9</a:t>
            </a:r>
          </a:p>
        </p:txBody>
      </p:sp>
      <p:sp>
        <p:nvSpPr>
          <p:cNvPr id="6" name="TextBox 6"/>
          <p:cNvSpPr txBox="1"/>
          <p:nvPr/>
        </p:nvSpPr>
        <p:spPr>
          <a:xfrm>
            <a:off x="4049389" y="3892972"/>
            <a:ext cx="13360046" cy="1555116"/>
          </a:xfrm>
          <a:prstGeom prst="rect">
            <a:avLst/>
          </a:prstGeom>
        </p:spPr>
        <p:txBody>
          <a:bodyPr lIns="0" tIns="0" rIns="0" bIns="0" rtlCol="0" anchor="t">
            <a:spAutoFit/>
          </a:bodyPr>
          <a:lstStyle/>
          <a:p>
            <a:pPr algn="l">
              <a:lnSpc>
                <a:spcPts val="4059"/>
              </a:lnSpc>
              <a:spcBef>
                <a:spcPct val="0"/>
              </a:spcBef>
            </a:pPr>
            <a:r>
              <a:rPr lang="en-US" sz="2899" spc="289">
                <a:solidFill>
                  <a:srgbClr val="000000"/>
                </a:solidFill>
                <a:latin typeface="Arita Buri Light"/>
                <a:ea typeface="Arita Buri Light"/>
                <a:cs typeface="Arita Buri Light"/>
                <a:sym typeface="Arita Buri Light"/>
              </a:rPr>
              <a:t>Build and evaluate advanced machine learning models to determine the best-performing model, analyze key churn-driving features, and design data-driven retention strategies.</a:t>
            </a:r>
          </a:p>
        </p:txBody>
      </p:sp>
      <p:sp>
        <p:nvSpPr>
          <p:cNvPr id="7" name="TextBox 7"/>
          <p:cNvSpPr txBox="1"/>
          <p:nvPr/>
        </p:nvSpPr>
        <p:spPr>
          <a:xfrm>
            <a:off x="1428909" y="4022093"/>
            <a:ext cx="1874954" cy="934720"/>
          </a:xfrm>
          <a:prstGeom prst="rect">
            <a:avLst/>
          </a:prstGeom>
        </p:spPr>
        <p:txBody>
          <a:bodyPr lIns="0" tIns="0" rIns="0" bIns="0" rtlCol="0" anchor="t">
            <a:spAutoFit/>
          </a:bodyPr>
          <a:lstStyle/>
          <a:p>
            <a:pPr algn="ctr">
              <a:lnSpc>
                <a:spcPts val="7279"/>
              </a:lnSpc>
            </a:pPr>
            <a:r>
              <a:rPr lang="en-US" sz="5199">
                <a:solidFill>
                  <a:srgbClr val="000000"/>
                </a:solidFill>
                <a:latin typeface="Arita Buri Bold"/>
                <a:ea typeface="Arita Buri Bold"/>
                <a:cs typeface="Arita Buri Bold"/>
                <a:sym typeface="Arita Buri Bold"/>
              </a:rPr>
              <a:t>DSO1</a:t>
            </a:r>
          </a:p>
        </p:txBody>
      </p:sp>
      <p:sp>
        <p:nvSpPr>
          <p:cNvPr id="8" name="TextBox 8"/>
          <p:cNvSpPr txBox="1"/>
          <p:nvPr/>
        </p:nvSpPr>
        <p:spPr>
          <a:xfrm>
            <a:off x="4011289" y="7416753"/>
            <a:ext cx="13584643" cy="1040766"/>
          </a:xfrm>
          <a:prstGeom prst="rect">
            <a:avLst/>
          </a:prstGeom>
        </p:spPr>
        <p:txBody>
          <a:bodyPr lIns="0" tIns="0" rIns="0" bIns="0" rtlCol="0" anchor="t">
            <a:spAutoFit/>
          </a:bodyPr>
          <a:lstStyle/>
          <a:p>
            <a:pPr algn="l">
              <a:lnSpc>
                <a:spcPts val="4059"/>
              </a:lnSpc>
              <a:spcBef>
                <a:spcPct val="0"/>
              </a:spcBef>
            </a:pPr>
            <a:r>
              <a:rPr lang="en-US" sz="2899" spc="289">
                <a:solidFill>
                  <a:srgbClr val="000000"/>
                </a:solidFill>
                <a:latin typeface="Arita Buri Light"/>
                <a:ea typeface="Arita Buri Light"/>
                <a:cs typeface="Arita Buri Light"/>
                <a:sym typeface="Arita Buri Light"/>
              </a:rPr>
              <a:t>Build and optimize machine learning algorithms to forecast churn and cluster Costumers to interpret their behavior pattern</a:t>
            </a:r>
          </a:p>
        </p:txBody>
      </p:sp>
      <p:sp>
        <p:nvSpPr>
          <p:cNvPr id="9" name="TextBox 9"/>
          <p:cNvSpPr txBox="1"/>
          <p:nvPr/>
        </p:nvSpPr>
        <p:spPr>
          <a:xfrm>
            <a:off x="1428909" y="7508926"/>
            <a:ext cx="1919104" cy="934720"/>
          </a:xfrm>
          <a:prstGeom prst="rect">
            <a:avLst/>
          </a:prstGeom>
        </p:spPr>
        <p:txBody>
          <a:bodyPr lIns="0" tIns="0" rIns="0" bIns="0" rtlCol="0" anchor="t">
            <a:spAutoFit/>
          </a:bodyPr>
          <a:lstStyle/>
          <a:p>
            <a:pPr algn="ctr">
              <a:lnSpc>
                <a:spcPts val="7279"/>
              </a:lnSpc>
            </a:pPr>
            <a:r>
              <a:rPr lang="en-US" sz="5199">
                <a:solidFill>
                  <a:srgbClr val="000000"/>
                </a:solidFill>
                <a:latin typeface="Arita Buri Bold"/>
                <a:ea typeface="Arita Buri Bold"/>
                <a:cs typeface="Arita Buri Bold"/>
                <a:sym typeface="Arita Buri Bold"/>
              </a:rPr>
              <a:t>DSO2</a:t>
            </a:r>
          </a:p>
        </p:txBody>
      </p:sp>
      <p:sp>
        <p:nvSpPr>
          <p:cNvPr id="10" name="Freeform 10">
            <a:extLst>
              <a:ext uri="{C183D7F6-B498-43B3-948B-1728B52AA6E4}">
                <adec:decorative xmlns:adec="http://schemas.microsoft.com/office/drawing/2017/decorative" xmlns="" val="1"/>
              </a:ext>
            </a:extLst>
          </p:cNvPr>
          <p:cNvSpPr/>
          <p:nvPr/>
        </p:nvSpPr>
        <p:spPr>
          <a:xfrm>
            <a:off x="3392164" y="4427643"/>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a:extLst>
              <a:ext uri="{C183D7F6-B498-43B3-948B-1728B52AA6E4}">
                <adec:decorative xmlns:adec="http://schemas.microsoft.com/office/drawing/2017/decorative" xmlns="" val="1"/>
              </a:ext>
            </a:extLst>
          </p:cNvPr>
          <p:cNvSpPr/>
          <p:nvPr/>
        </p:nvSpPr>
        <p:spPr>
          <a:xfrm>
            <a:off x="3392164" y="5756506"/>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Freeform 12">
            <a:extLst>
              <a:ext uri="{C183D7F6-B498-43B3-948B-1728B52AA6E4}">
                <adec:decorative xmlns:adec="http://schemas.microsoft.com/office/drawing/2017/decorative" xmlns="" val="1"/>
              </a:ext>
            </a:extLst>
          </p:cNvPr>
          <p:cNvSpPr/>
          <p:nvPr/>
        </p:nvSpPr>
        <p:spPr>
          <a:xfrm>
            <a:off x="3392164" y="7886019"/>
            <a:ext cx="571500" cy="571500"/>
          </a:xfrm>
          <a:custGeom>
            <a:avLst/>
            <a:gdLst/>
            <a:ahLst/>
            <a:cxnLst/>
            <a:rect l="l" t="t" r="r" b="b"/>
            <a:pathLst>
              <a:path w="571500" h="571500">
                <a:moveTo>
                  <a:pt x="0" y="0"/>
                </a:moveTo>
                <a:lnTo>
                  <a:pt x="571500" y="0"/>
                </a:lnTo>
                <a:lnTo>
                  <a:pt x="571500" y="571500"/>
                </a:lnTo>
                <a:lnTo>
                  <a:pt x="0" y="5715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3175</Words>
  <Application>Microsoft Office PowerPoint</Application>
  <PresentationFormat>Custom</PresentationFormat>
  <Paragraphs>405</Paragraphs>
  <Slides>78</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Arita Buri Bold Bold</vt:lpstr>
      <vt:lpstr>HK Grotesk Medium Bold</vt:lpstr>
      <vt:lpstr>Arimo Bold</vt:lpstr>
      <vt:lpstr>Arita Buri Bold</vt:lpstr>
      <vt:lpstr>Calibri</vt:lpstr>
      <vt:lpstr>Ubuntu Bold</vt:lpstr>
      <vt:lpstr>HK Grotesk Medium</vt:lpstr>
      <vt:lpstr>Open Sans Bold</vt:lpstr>
      <vt:lpstr>DM Sans</vt:lpstr>
      <vt:lpstr>HK Grotesk Light</vt:lpstr>
      <vt:lpstr>Arita Buri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Copy2 of Customer Churn  in Telecom Sector</dc:title>
  <cp:lastModifiedBy>Mariam</cp:lastModifiedBy>
  <cp:revision>3</cp:revision>
  <dcterms:created xsi:type="dcterms:W3CDTF">2006-08-16T00:00:00Z</dcterms:created>
  <dcterms:modified xsi:type="dcterms:W3CDTF">2024-12-17T12:07:02Z</dcterms:modified>
  <dc:identifier>DAGZiqjqOhE</dc:identifier>
</cp:coreProperties>
</file>